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304" r:id="rId2"/>
    <p:sldId id="305" r:id="rId3"/>
    <p:sldId id="259" r:id="rId4"/>
    <p:sldId id="264" r:id="rId5"/>
    <p:sldId id="321" r:id="rId6"/>
    <p:sldId id="307" r:id="rId7"/>
    <p:sldId id="323" r:id="rId8"/>
    <p:sldId id="308" r:id="rId9"/>
    <p:sldId id="276" r:id="rId10"/>
    <p:sldId id="319" r:id="rId11"/>
    <p:sldId id="316" r:id="rId12"/>
    <p:sldId id="284" r:id="rId13"/>
    <p:sldId id="311" r:id="rId14"/>
    <p:sldId id="320" r:id="rId15"/>
    <p:sldId id="314" r:id="rId16"/>
    <p:sldId id="313" r:id="rId17"/>
    <p:sldId id="322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Montagu Slab" panose="020B0604020202020204" charset="0"/>
      <p:regular r:id="rId30"/>
      <p:bold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4A9"/>
    <a:srgbClr val="FCB32B"/>
    <a:srgbClr val="F9D3D6"/>
    <a:srgbClr val="2F202D"/>
    <a:srgbClr val="8354A3"/>
    <a:srgbClr val="010101"/>
    <a:srgbClr val="BFBFBF"/>
    <a:srgbClr val="1F252F"/>
    <a:srgbClr val="93CBDB"/>
    <a:srgbClr val="95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1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1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9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6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9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5" Type="http://schemas.openxmlformats.org/officeDocument/2006/relationships/image" Target="../media/image21.gif"/><Relationship Id="rId10" Type="http://schemas.openxmlformats.org/officeDocument/2006/relationships/image" Target="../media/image16.gif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79075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200" dirty="0">
                <a:solidFill>
                  <a:schemeClr val="dk1"/>
                </a:solidFill>
              </a:rPr>
              <a:t>ANTHONY DOS SANTOS PEREIRA</a:t>
            </a:r>
            <a:endParaRPr sz="3500" dirty="0">
              <a:solidFill>
                <a:schemeClr val="accent1"/>
              </a:solidFill>
            </a:endParaRPr>
          </a:p>
        </p:txBody>
      </p:sp>
      <p:sp>
        <p:nvSpPr>
          <p:cNvPr id="62" name="Google Shape;866;p35">
            <a:extLst>
              <a:ext uri="{FF2B5EF4-FFF2-40B4-BE49-F238E27FC236}">
                <a16:creationId xmlns:a16="http://schemas.microsoft.com/office/drawing/2014/main" id="{CB2C2553-7F84-73CF-1651-85C2AC8852FC}"/>
              </a:ext>
            </a:extLst>
          </p:cNvPr>
          <p:cNvSpPr txBox="1">
            <a:spLocks/>
          </p:cNvSpPr>
          <p:nvPr/>
        </p:nvSpPr>
        <p:spPr>
          <a:xfrm>
            <a:off x="4603803" y="2154029"/>
            <a:ext cx="3016393" cy="1851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latin typeface="Fira Sans" panose="020B0503050000020004" pitchFamily="34" charset="0"/>
              </a:rPr>
              <a:t>Dissertação apresentada à Universidade de Aveiro para cumprimento dos requisitos necessários à obtenção do grau de Mestre em Mestrado em Desenvolvimento de Jogos Digitais</a:t>
            </a:r>
            <a:endParaRPr lang="en-US" sz="1000" dirty="0">
              <a:latin typeface="Fira Sans" panose="020B0503050000020004" pitchFamily="34" charset="0"/>
            </a:endParaRPr>
          </a:p>
        </p:txBody>
      </p:sp>
      <p:pic>
        <p:nvPicPr>
          <p:cNvPr id="1028" name="Picture 4" descr="Comissões de curso do DeCA 2022-2023 1º CICLO Licenciatura em Design | 8246  Licenciatura em Música | 8218">
            <a:extLst>
              <a:ext uri="{FF2B5EF4-FFF2-40B4-BE49-F238E27FC236}">
                <a16:creationId xmlns:a16="http://schemas.microsoft.com/office/drawing/2014/main" id="{D458C764-0A4D-5964-3D62-C95A67FC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89" b="21662"/>
          <a:stretch/>
        </p:blipFill>
        <p:spPr bwMode="auto">
          <a:xfrm>
            <a:off x="4267676" y="34158"/>
            <a:ext cx="3474234" cy="4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6" name="Picture 755">
            <a:extLst>
              <a:ext uri="{FF2B5EF4-FFF2-40B4-BE49-F238E27FC236}">
                <a16:creationId xmlns:a16="http://schemas.microsoft.com/office/drawing/2014/main" id="{9DE0509B-3A6B-2BEB-B70C-37F2F18E7F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3200" y="-860841"/>
            <a:ext cx="8392094" cy="60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79659" y="1221348"/>
            <a:ext cx="2199699" cy="1029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07</a:t>
            </a:r>
            <a:br>
              <a:rPr lang="en" sz="40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IMPLEMENTAÇÃO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8C0765-241C-4589-A44A-0E4DAFF49FD0}"/>
              </a:ext>
            </a:extLst>
          </p:cNvPr>
          <p:cNvGrpSpPr/>
          <p:nvPr/>
        </p:nvGrpSpPr>
        <p:grpSpPr>
          <a:xfrm>
            <a:off x="240487" y="1234834"/>
            <a:ext cx="3807695" cy="3730641"/>
            <a:chOff x="5256479" y="228424"/>
            <a:chExt cx="3807695" cy="373064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123D32-FAF3-3237-DD14-5F4193D7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6542" y="1531204"/>
              <a:ext cx="2023801" cy="1138388"/>
            </a:xfrm>
            <a:custGeom>
              <a:avLst/>
              <a:gdLst>
                <a:gd name="connsiteX0" fmla="*/ 0 w 2023801"/>
                <a:gd name="connsiteY0" fmla="*/ 0 h 1138388"/>
                <a:gd name="connsiteX1" fmla="*/ 485712 w 2023801"/>
                <a:gd name="connsiteY1" fmla="*/ 0 h 1138388"/>
                <a:gd name="connsiteX2" fmla="*/ 971424 w 2023801"/>
                <a:gd name="connsiteY2" fmla="*/ 0 h 1138388"/>
                <a:gd name="connsiteX3" fmla="*/ 1457137 w 2023801"/>
                <a:gd name="connsiteY3" fmla="*/ 0 h 1138388"/>
                <a:gd name="connsiteX4" fmla="*/ 2023801 w 2023801"/>
                <a:gd name="connsiteY4" fmla="*/ 0 h 1138388"/>
                <a:gd name="connsiteX5" fmla="*/ 2023801 w 2023801"/>
                <a:gd name="connsiteY5" fmla="*/ 580578 h 1138388"/>
                <a:gd name="connsiteX6" fmla="*/ 2023801 w 2023801"/>
                <a:gd name="connsiteY6" fmla="*/ 1138388 h 1138388"/>
                <a:gd name="connsiteX7" fmla="*/ 1497613 w 2023801"/>
                <a:gd name="connsiteY7" fmla="*/ 1138388 h 1138388"/>
                <a:gd name="connsiteX8" fmla="*/ 1052377 w 2023801"/>
                <a:gd name="connsiteY8" fmla="*/ 1138388 h 1138388"/>
                <a:gd name="connsiteX9" fmla="*/ 607140 w 2023801"/>
                <a:gd name="connsiteY9" fmla="*/ 1138388 h 1138388"/>
                <a:gd name="connsiteX10" fmla="*/ 0 w 2023801"/>
                <a:gd name="connsiteY10" fmla="*/ 1138388 h 1138388"/>
                <a:gd name="connsiteX11" fmla="*/ 0 w 2023801"/>
                <a:gd name="connsiteY11" fmla="*/ 580578 h 1138388"/>
                <a:gd name="connsiteX12" fmla="*/ 0 w 2023801"/>
                <a:gd name="connsiteY12" fmla="*/ 0 h 113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3801" h="1138388" fill="none" extrusionOk="0">
                  <a:moveTo>
                    <a:pt x="0" y="0"/>
                  </a:moveTo>
                  <a:cubicBezTo>
                    <a:pt x="139366" y="-26833"/>
                    <a:pt x="364679" y="11502"/>
                    <a:pt x="485712" y="0"/>
                  </a:cubicBezTo>
                  <a:cubicBezTo>
                    <a:pt x="606745" y="-11502"/>
                    <a:pt x="860221" y="38439"/>
                    <a:pt x="971424" y="0"/>
                  </a:cubicBezTo>
                  <a:cubicBezTo>
                    <a:pt x="1082627" y="-38439"/>
                    <a:pt x="1299129" y="8391"/>
                    <a:pt x="1457137" y="0"/>
                  </a:cubicBezTo>
                  <a:cubicBezTo>
                    <a:pt x="1615145" y="-8391"/>
                    <a:pt x="1795308" y="3336"/>
                    <a:pt x="2023801" y="0"/>
                  </a:cubicBezTo>
                  <a:cubicBezTo>
                    <a:pt x="2078723" y="250996"/>
                    <a:pt x="1974695" y="390878"/>
                    <a:pt x="2023801" y="580578"/>
                  </a:cubicBezTo>
                  <a:cubicBezTo>
                    <a:pt x="2072907" y="770278"/>
                    <a:pt x="1976052" y="981612"/>
                    <a:pt x="2023801" y="1138388"/>
                  </a:cubicBezTo>
                  <a:cubicBezTo>
                    <a:pt x="1803811" y="1139194"/>
                    <a:pt x="1696325" y="1079036"/>
                    <a:pt x="1497613" y="1138388"/>
                  </a:cubicBezTo>
                  <a:cubicBezTo>
                    <a:pt x="1298901" y="1197740"/>
                    <a:pt x="1213681" y="1103820"/>
                    <a:pt x="1052377" y="1138388"/>
                  </a:cubicBezTo>
                  <a:cubicBezTo>
                    <a:pt x="891073" y="1172956"/>
                    <a:pt x="742458" y="1096733"/>
                    <a:pt x="607140" y="1138388"/>
                  </a:cubicBezTo>
                  <a:cubicBezTo>
                    <a:pt x="471822" y="1180043"/>
                    <a:pt x="243212" y="1102054"/>
                    <a:pt x="0" y="1138388"/>
                  </a:cubicBezTo>
                  <a:cubicBezTo>
                    <a:pt x="-11753" y="978015"/>
                    <a:pt x="18415" y="830469"/>
                    <a:pt x="0" y="580578"/>
                  </a:cubicBezTo>
                  <a:cubicBezTo>
                    <a:pt x="-18415" y="330687"/>
                    <a:pt x="59275" y="264459"/>
                    <a:pt x="0" y="0"/>
                  </a:cubicBezTo>
                  <a:close/>
                </a:path>
                <a:path w="2023801" h="1138388" stroke="0" extrusionOk="0">
                  <a:moveTo>
                    <a:pt x="0" y="0"/>
                  </a:moveTo>
                  <a:cubicBezTo>
                    <a:pt x="228507" y="-38639"/>
                    <a:pt x="259638" y="22474"/>
                    <a:pt x="465474" y="0"/>
                  </a:cubicBezTo>
                  <a:cubicBezTo>
                    <a:pt x="671310" y="-22474"/>
                    <a:pt x="807172" y="13975"/>
                    <a:pt x="971424" y="0"/>
                  </a:cubicBezTo>
                  <a:cubicBezTo>
                    <a:pt x="1135676" y="-13975"/>
                    <a:pt x="1306287" y="43254"/>
                    <a:pt x="1517851" y="0"/>
                  </a:cubicBezTo>
                  <a:cubicBezTo>
                    <a:pt x="1729415" y="-43254"/>
                    <a:pt x="1812843" y="40803"/>
                    <a:pt x="2023801" y="0"/>
                  </a:cubicBezTo>
                  <a:cubicBezTo>
                    <a:pt x="2062529" y="147484"/>
                    <a:pt x="1971070" y="441130"/>
                    <a:pt x="2023801" y="569194"/>
                  </a:cubicBezTo>
                  <a:cubicBezTo>
                    <a:pt x="2076532" y="697258"/>
                    <a:pt x="1979377" y="967394"/>
                    <a:pt x="2023801" y="1138388"/>
                  </a:cubicBezTo>
                  <a:cubicBezTo>
                    <a:pt x="1841749" y="1167224"/>
                    <a:pt x="1737729" y="1085309"/>
                    <a:pt x="1578565" y="1138388"/>
                  </a:cubicBezTo>
                  <a:cubicBezTo>
                    <a:pt x="1419401" y="1191467"/>
                    <a:pt x="1305219" y="1127417"/>
                    <a:pt x="1032139" y="1138388"/>
                  </a:cubicBezTo>
                  <a:cubicBezTo>
                    <a:pt x="759059" y="1149359"/>
                    <a:pt x="701150" y="1095557"/>
                    <a:pt x="566664" y="1138388"/>
                  </a:cubicBezTo>
                  <a:cubicBezTo>
                    <a:pt x="432179" y="1181219"/>
                    <a:pt x="114853" y="1077429"/>
                    <a:pt x="0" y="1138388"/>
                  </a:cubicBezTo>
                  <a:cubicBezTo>
                    <a:pt x="-47054" y="916313"/>
                    <a:pt x="44049" y="804797"/>
                    <a:pt x="0" y="591962"/>
                  </a:cubicBezTo>
                  <a:cubicBezTo>
                    <a:pt x="-44049" y="379127"/>
                    <a:pt x="51851" y="16672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983403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55A9118-F8F5-A5EA-C551-52E8E718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9180" y="2976944"/>
              <a:ext cx="1560602" cy="877839"/>
            </a:xfrm>
            <a:custGeom>
              <a:avLst/>
              <a:gdLst>
                <a:gd name="connsiteX0" fmla="*/ 0 w 1560602"/>
                <a:gd name="connsiteY0" fmla="*/ 0 h 877839"/>
                <a:gd name="connsiteX1" fmla="*/ 551413 w 1560602"/>
                <a:gd name="connsiteY1" fmla="*/ 0 h 877839"/>
                <a:gd name="connsiteX2" fmla="*/ 1024795 w 1560602"/>
                <a:gd name="connsiteY2" fmla="*/ 0 h 877839"/>
                <a:gd name="connsiteX3" fmla="*/ 1560602 w 1560602"/>
                <a:gd name="connsiteY3" fmla="*/ 0 h 877839"/>
                <a:gd name="connsiteX4" fmla="*/ 1560602 w 1560602"/>
                <a:gd name="connsiteY4" fmla="*/ 456476 h 877839"/>
                <a:gd name="connsiteX5" fmla="*/ 1560602 w 1560602"/>
                <a:gd name="connsiteY5" fmla="*/ 877839 h 877839"/>
                <a:gd name="connsiteX6" fmla="*/ 1040401 w 1560602"/>
                <a:gd name="connsiteY6" fmla="*/ 877839 h 877839"/>
                <a:gd name="connsiteX7" fmla="*/ 567019 w 1560602"/>
                <a:gd name="connsiteY7" fmla="*/ 877839 h 877839"/>
                <a:gd name="connsiteX8" fmla="*/ 0 w 1560602"/>
                <a:gd name="connsiteY8" fmla="*/ 877839 h 877839"/>
                <a:gd name="connsiteX9" fmla="*/ 0 w 1560602"/>
                <a:gd name="connsiteY9" fmla="*/ 430141 h 877839"/>
                <a:gd name="connsiteX10" fmla="*/ 0 w 1560602"/>
                <a:gd name="connsiteY10" fmla="*/ 0 h 8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0602" h="877839" fill="none" extrusionOk="0">
                  <a:moveTo>
                    <a:pt x="0" y="0"/>
                  </a:moveTo>
                  <a:cubicBezTo>
                    <a:pt x="162646" y="-43202"/>
                    <a:pt x="346360" y="1927"/>
                    <a:pt x="551413" y="0"/>
                  </a:cubicBezTo>
                  <a:cubicBezTo>
                    <a:pt x="756466" y="-1927"/>
                    <a:pt x="870029" y="27799"/>
                    <a:pt x="1024795" y="0"/>
                  </a:cubicBezTo>
                  <a:cubicBezTo>
                    <a:pt x="1179561" y="-27799"/>
                    <a:pt x="1310386" y="48141"/>
                    <a:pt x="1560602" y="0"/>
                  </a:cubicBezTo>
                  <a:cubicBezTo>
                    <a:pt x="1569571" y="127229"/>
                    <a:pt x="1547011" y="324652"/>
                    <a:pt x="1560602" y="456476"/>
                  </a:cubicBezTo>
                  <a:cubicBezTo>
                    <a:pt x="1574193" y="588300"/>
                    <a:pt x="1525114" y="675324"/>
                    <a:pt x="1560602" y="877839"/>
                  </a:cubicBezTo>
                  <a:cubicBezTo>
                    <a:pt x="1398847" y="924746"/>
                    <a:pt x="1155534" y="868653"/>
                    <a:pt x="1040401" y="877839"/>
                  </a:cubicBezTo>
                  <a:cubicBezTo>
                    <a:pt x="925268" y="887025"/>
                    <a:pt x="760398" y="848009"/>
                    <a:pt x="567019" y="877839"/>
                  </a:cubicBezTo>
                  <a:cubicBezTo>
                    <a:pt x="373640" y="907669"/>
                    <a:pt x="179681" y="840869"/>
                    <a:pt x="0" y="877839"/>
                  </a:cubicBezTo>
                  <a:cubicBezTo>
                    <a:pt x="-12636" y="750427"/>
                    <a:pt x="27011" y="584173"/>
                    <a:pt x="0" y="430141"/>
                  </a:cubicBezTo>
                  <a:cubicBezTo>
                    <a:pt x="-27011" y="276109"/>
                    <a:pt x="43955" y="202665"/>
                    <a:pt x="0" y="0"/>
                  </a:cubicBezTo>
                  <a:close/>
                </a:path>
                <a:path w="1560602" h="877839" stroke="0" extrusionOk="0">
                  <a:moveTo>
                    <a:pt x="0" y="0"/>
                  </a:moveTo>
                  <a:cubicBezTo>
                    <a:pt x="193107" y="-47324"/>
                    <a:pt x="362814" y="23787"/>
                    <a:pt x="520201" y="0"/>
                  </a:cubicBezTo>
                  <a:cubicBezTo>
                    <a:pt x="677588" y="-23787"/>
                    <a:pt x="773223" y="27275"/>
                    <a:pt x="1024795" y="0"/>
                  </a:cubicBezTo>
                  <a:cubicBezTo>
                    <a:pt x="1276367" y="-27275"/>
                    <a:pt x="1398046" y="61183"/>
                    <a:pt x="1560602" y="0"/>
                  </a:cubicBezTo>
                  <a:cubicBezTo>
                    <a:pt x="1597454" y="133916"/>
                    <a:pt x="1534058" y="269872"/>
                    <a:pt x="1560602" y="447698"/>
                  </a:cubicBezTo>
                  <a:cubicBezTo>
                    <a:pt x="1587146" y="625524"/>
                    <a:pt x="1537695" y="687343"/>
                    <a:pt x="1560602" y="877839"/>
                  </a:cubicBezTo>
                  <a:cubicBezTo>
                    <a:pt x="1430884" y="878661"/>
                    <a:pt x="1166907" y="818046"/>
                    <a:pt x="1024795" y="877839"/>
                  </a:cubicBezTo>
                  <a:cubicBezTo>
                    <a:pt x="882683" y="937632"/>
                    <a:pt x="687954" y="835113"/>
                    <a:pt x="535807" y="877839"/>
                  </a:cubicBezTo>
                  <a:cubicBezTo>
                    <a:pt x="383660" y="920565"/>
                    <a:pt x="266845" y="826668"/>
                    <a:pt x="0" y="877839"/>
                  </a:cubicBezTo>
                  <a:cubicBezTo>
                    <a:pt x="-27626" y="730874"/>
                    <a:pt x="11006" y="580393"/>
                    <a:pt x="0" y="456476"/>
                  </a:cubicBezTo>
                  <a:cubicBezTo>
                    <a:pt x="-11006" y="332559"/>
                    <a:pt x="1810" y="105137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20673195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3B21F26-0769-6349-7BFF-9DB49790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0544" y="2905149"/>
              <a:ext cx="1873630" cy="1053916"/>
            </a:xfrm>
            <a:custGeom>
              <a:avLst/>
              <a:gdLst>
                <a:gd name="connsiteX0" fmla="*/ 0 w 1873630"/>
                <a:gd name="connsiteY0" fmla="*/ 0 h 1053916"/>
                <a:gd name="connsiteX1" fmla="*/ 430935 w 1873630"/>
                <a:gd name="connsiteY1" fmla="*/ 0 h 1053916"/>
                <a:gd name="connsiteX2" fmla="*/ 880606 w 1873630"/>
                <a:gd name="connsiteY2" fmla="*/ 0 h 1053916"/>
                <a:gd name="connsiteX3" fmla="*/ 1367750 w 1873630"/>
                <a:gd name="connsiteY3" fmla="*/ 0 h 1053916"/>
                <a:gd name="connsiteX4" fmla="*/ 1873630 w 1873630"/>
                <a:gd name="connsiteY4" fmla="*/ 0 h 1053916"/>
                <a:gd name="connsiteX5" fmla="*/ 1873630 w 1873630"/>
                <a:gd name="connsiteY5" fmla="*/ 505880 h 1053916"/>
                <a:gd name="connsiteX6" fmla="*/ 1873630 w 1873630"/>
                <a:gd name="connsiteY6" fmla="*/ 1053916 h 1053916"/>
                <a:gd name="connsiteX7" fmla="*/ 1386486 w 1873630"/>
                <a:gd name="connsiteY7" fmla="*/ 1053916 h 1053916"/>
                <a:gd name="connsiteX8" fmla="*/ 936815 w 1873630"/>
                <a:gd name="connsiteY8" fmla="*/ 1053916 h 1053916"/>
                <a:gd name="connsiteX9" fmla="*/ 449671 w 1873630"/>
                <a:gd name="connsiteY9" fmla="*/ 1053916 h 1053916"/>
                <a:gd name="connsiteX10" fmla="*/ 0 w 1873630"/>
                <a:gd name="connsiteY10" fmla="*/ 1053916 h 1053916"/>
                <a:gd name="connsiteX11" fmla="*/ 0 w 1873630"/>
                <a:gd name="connsiteY11" fmla="*/ 516419 h 1053916"/>
                <a:gd name="connsiteX12" fmla="*/ 0 w 1873630"/>
                <a:gd name="connsiteY12" fmla="*/ 0 h 10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3630" h="1053916" fill="none" extrusionOk="0">
                  <a:moveTo>
                    <a:pt x="0" y="0"/>
                  </a:moveTo>
                  <a:cubicBezTo>
                    <a:pt x="209113" y="-49291"/>
                    <a:pt x="311594" y="25301"/>
                    <a:pt x="430935" y="0"/>
                  </a:cubicBezTo>
                  <a:cubicBezTo>
                    <a:pt x="550277" y="-25301"/>
                    <a:pt x="674997" y="11537"/>
                    <a:pt x="880606" y="0"/>
                  </a:cubicBezTo>
                  <a:cubicBezTo>
                    <a:pt x="1086215" y="-11537"/>
                    <a:pt x="1265335" y="4810"/>
                    <a:pt x="1367750" y="0"/>
                  </a:cubicBezTo>
                  <a:cubicBezTo>
                    <a:pt x="1470165" y="-4810"/>
                    <a:pt x="1742903" y="60297"/>
                    <a:pt x="1873630" y="0"/>
                  </a:cubicBezTo>
                  <a:cubicBezTo>
                    <a:pt x="1914206" y="226922"/>
                    <a:pt x="1861878" y="362887"/>
                    <a:pt x="1873630" y="505880"/>
                  </a:cubicBezTo>
                  <a:cubicBezTo>
                    <a:pt x="1885382" y="648873"/>
                    <a:pt x="1826468" y="797244"/>
                    <a:pt x="1873630" y="1053916"/>
                  </a:cubicBezTo>
                  <a:cubicBezTo>
                    <a:pt x="1727523" y="1071226"/>
                    <a:pt x="1485142" y="1014870"/>
                    <a:pt x="1386486" y="1053916"/>
                  </a:cubicBezTo>
                  <a:cubicBezTo>
                    <a:pt x="1287830" y="1092962"/>
                    <a:pt x="1056896" y="1011708"/>
                    <a:pt x="936815" y="1053916"/>
                  </a:cubicBezTo>
                  <a:cubicBezTo>
                    <a:pt x="816734" y="1096124"/>
                    <a:pt x="640486" y="1029158"/>
                    <a:pt x="449671" y="1053916"/>
                  </a:cubicBezTo>
                  <a:cubicBezTo>
                    <a:pt x="258856" y="1078674"/>
                    <a:pt x="187142" y="1013488"/>
                    <a:pt x="0" y="1053916"/>
                  </a:cubicBezTo>
                  <a:cubicBezTo>
                    <a:pt x="-60589" y="829182"/>
                    <a:pt x="2755" y="747855"/>
                    <a:pt x="0" y="516419"/>
                  </a:cubicBezTo>
                  <a:cubicBezTo>
                    <a:pt x="-2755" y="284983"/>
                    <a:pt x="52781" y="218261"/>
                    <a:pt x="0" y="0"/>
                  </a:cubicBezTo>
                  <a:close/>
                </a:path>
                <a:path w="1873630" h="1053916" stroke="0" extrusionOk="0">
                  <a:moveTo>
                    <a:pt x="0" y="0"/>
                  </a:moveTo>
                  <a:cubicBezTo>
                    <a:pt x="115831" y="-10481"/>
                    <a:pt x="273367" y="492"/>
                    <a:pt x="430935" y="0"/>
                  </a:cubicBezTo>
                  <a:cubicBezTo>
                    <a:pt x="588503" y="-492"/>
                    <a:pt x="670716" y="47211"/>
                    <a:pt x="880606" y="0"/>
                  </a:cubicBezTo>
                  <a:cubicBezTo>
                    <a:pt x="1090496" y="-47211"/>
                    <a:pt x="1179223" y="47632"/>
                    <a:pt x="1292805" y="0"/>
                  </a:cubicBezTo>
                  <a:cubicBezTo>
                    <a:pt x="1406387" y="-47632"/>
                    <a:pt x="1729929" y="67731"/>
                    <a:pt x="1873630" y="0"/>
                  </a:cubicBezTo>
                  <a:cubicBezTo>
                    <a:pt x="1888418" y="174712"/>
                    <a:pt x="1835262" y="314435"/>
                    <a:pt x="1873630" y="495341"/>
                  </a:cubicBezTo>
                  <a:cubicBezTo>
                    <a:pt x="1911998" y="676247"/>
                    <a:pt x="1862028" y="901039"/>
                    <a:pt x="1873630" y="1053916"/>
                  </a:cubicBezTo>
                  <a:cubicBezTo>
                    <a:pt x="1757106" y="1100394"/>
                    <a:pt x="1596070" y="1043110"/>
                    <a:pt x="1423959" y="1053916"/>
                  </a:cubicBezTo>
                  <a:cubicBezTo>
                    <a:pt x="1251848" y="1064722"/>
                    <a:pt x="1085130" y="1042595"/>
                    <a:pt x="974288" y="1053916"/>
                  </a:cubicBezTo>
                  <a:cubicBezTo>
                    <a:pt x="863446" y="1065237"/>
                    <a:pt x="624780" y="1036809"/>
                    <a:pt x="524616" y="1053916"/>
                  </a:cubicBezTo>
                  <a:cubicBezTo>
                    <a:pt x="424452" y="1071023"/>
                    <a:pt x="140056" y="1041051"/>
                    <a:pt x="0" y="1053916"/>
                  </a:cubicBezTo>
                  <a:cubicBezTo>
                    <a:pt x="-6810" y="863721"/>
                    <a:pt x="30540" y="690323"/>
                    <a:pt x="0" y="548036"/>
                  </a:cubicBezTo>
                  <a:cubicBezTo>
                    <a:pt x="-30540" y="405749"/>
                    <a:pt x="48473" y="1246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33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F1FB7D-4B33-EA20-6BB0-5C3CD2B37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479" y="2005754"/>
              <a:ext cx="1308940" cy="736279"/>
            </a:xfrm>
            <a:custGeom>
              <a:avLst/>
              <a:gdLst>
                <a:gd name="connsiteX0" fmla="*/ 0 w 1308940"/>
                <a:gd name="connsiteY0" fmla="*/ 0 h 736279"/>
                <a:gd name="connsiteX1" fmla="*/ 423224 w 1308940"/>
                <a:gd name="connsiteY1" fmla="*/ 0 h 736279"/>
                <a:gd name="connsiteX2" fmla="*/ 872627 w 1308940"/>
                <a:gd name="connsiteY2" fmla="*/ 0 h 736279"/>
                <a:gd name="connsiteX3" fmla="*/ 1308940 w 1308940"/>
                <a:gd name="connsiteY3" fmla="*/ 0 h 736279"/>
                <a:gd name="connsiteX4" fmla="*/ 1308940 w 1308940"/>
                <a:gd name="connsiteY4" fmla="*/ 368140 h 736279"/>
                <a:gd name="connsiteX5" fmla="*/ 1308940 w 1308940"/>
                <a:gd name="connsiteY5" fmla="*/ 736279 h 736279"/>
                <a:gd name="connsiteX6" fmla="*/ 846448 w 1308940"/>
                <a:gd name="connsiteY6" fmla="*/ 736279 h 736279"/>
                <a:gd name="connsiteX7" fmla="*/ 449403 w 1308940"/>
                <a:gd name="connsiteY7" fmla="*/ 736279 h 736279"/>
                <a:gd name="connsiteX8" fmla="*/ 0 w 1308940"/>
                <a:gd name="connsiteY8" fmla="*/ 736279 h 736279"/>
                <a:gd name="connsiteX9" fmla="*/ 0 w 1308940"/>
                <a:gd name="connsiteY9" fmla="*/ 390228 h 736279"/>
                <a:gd name="connsiteX10" fmla="*/ 0 w 1308940"/>
                <a:gd name="connsiteY10" fmla="*/ 0 h 73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8940" h="736279" fill="none" extrusionOk="0">
                  <a:moveTo>
                    <a:pt x="0" y="0"/>
                  </a:moveTo>
                  <a:cubicBezTo>
                    <a:pt x="194804" y="-46405"/>
                    <a:pt x="268057" y="997"/>
                    <a:pt x="423224" y="0"/>
                  </a:cubicBezTo>
                  <a:cubicBezTo>
                    <a:pt x="578391" y="-997"/>
                    <a:pt x="777621" y="6444"/>
                    <a:pt x="872627" y="0"/>
                  </a:cubicBezTo>
                  <a:cubicBezTo>
                    <a:pt x="967633" y="-6444"/>
                    <a:pt x="1175041" y="50989"/>
                    <a:pt x="1308940" y="0"/>
                  </a:cubicBezTo>
                  <a:cubicBezTo>
                    <a:pt x="1332339" y="86851"/>
                    <a:pt x="1274773" y="251150"/>
                    <a:pt x="1308940" y="368140"/>
                  </a:cubicBezTo>
                  <a:cubicBezTo>
                    <a:pt x="1343107" y="485130"/>
                    <a:pt x="1268786" y="561630"/>
                    <a:pt x="1308940" y="736279"/>
                  </a:cubicBezTo>
                  <a:cubicBezTo>
                    <a:pt x="1135734" y="742622"/>
                    <a:pt x="1075177" y="731795"/>
                    <a:pt x="846448" y="736279"/>
                  </a:cubicBezTo>
                  <a:cubicBezTo>
                    <a:pt x="617719" y="740763"/>
                    <a:pt x="619058" y="701363"/>
                    <a:pt x="449403" y="736279"/>
                  </a:cubicBezTo>
                  <a:cubicBezTo>
                    <a:pt x="279749" y="771195"/>
                    <a:pt x="143929" y="707158"/>
                    <a:pt x="0" y="736279"/>
                  </a:cubicBezTo>
                  <a:cubicBezTo>
                    <a:pt x="-41279" y="648171"/>
                    <a:pt x="32588" y="464287"/>
                    <a:pt x="0" y="390228"/>
                  </a:cubicBezTo>
                  <a:cubicBezTo>
                    <a:pt x="-32588" y="316169"/>
                    <a:pt x="33026" y="134277"/>
                    <a:pt x="0" y="0"/>
                  </a:cubicBezTo>
                  <a:close/>
                </a:path>
                <a:path w="1308940" h="736279" stroke="0" extrusionOk="0">
                  <a:moveTo>
                    <a:pt x="0" y="0"/>
                  </a:moveTo>
                  <a:cubicBezTo>
                    <a:pt x="165829" y="-45772"/>
                    <a:pt x="291331" y="3073"/>
                    <a:pt x="397045" y="0"/>
                  </a:cubicBezTo>
                  <a:cubicBezTo>
                    <a:pt x="502760" y="-3073"/>
                    <a:pt x="650847" y="38026"/>
                    <a:pt x="807180" y="0"/>
                  </a:cubicBezTo>
                  <a:cubicBezTo>
                    <a:pt x="963513" y="-38026"/>
                    <a:pt x="1102237" y="31861"/>
                    <a:pt x="1308940" y="0"/>
                  </a:cubicBezTo>
                  <a:cubicBezTo>
                    <a:pt x="1310209" y="167296"/>
                    <a:pt x="1274818" y="260813"/>
                    <a:pt x="1308940" y="360777"/>
                  </a:cubicBezTo>
                  <a:cubicBezTo>
                    <a:pt x="1343062" y="460741"/>
                    <a:pt x="1274682" y="639359"/>
                    <a:pt x="1308940" y="736279"/>
                  </a:cubicBezTo>
                  <a:cubicBezTo>
                    <a:pt x="1153138" y="783187"/>
                    <a:pt x="1052192" y="725958"/>
                    <a:pt x="898805" y="736279"/>
                  </a:cubicBezTo>
                  <a:cubicBezTo>
                    <a:pt x="745419" y="746600"/>
                    <a:pt x="676917" y="725784"/>
                    <a:pt x="488671" y="736279"/>
                  </a:cubicBezTo>
                  <a:cubicBezTo>
                    <a:pt x="300425" y="746774"/>
                    <a:pt x="240937" y="683267"/>
                    <a:pt x="0" y="736279"/>
                  </a:cubicBezTo>
                  <a:cubicBezTo>
                    <a:pt x="-17012" y="657274"/>
                    <a:pt x="38748" y="490405"/>
                    <a:pt x="0" y="360777"/>
                  </a:cubicBezTo>
                  <a:cubicBezTo>
                    <a:pt x="-38748" y="231149"/>
                    <a:pt x="20700" y="84592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30237731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14FD000-9345-0FDD-B194-1100A1954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3873" y="228424"/>
              <a:ext cx="1594792" cy="897072"/>
            </a:xfrm>
            <a:custGeom>
              <a:avLst/>
              <a:gdLst>
                <a:gd name="connsiteX0" fmla="*/ 0 w 1594792"/>
                <a:gd name="connsiteY0" fmla="*/ 0 h 897072"/>
                <a:gd name="connsiteX1" fmla="*/ 483754 w 1594792"/>
                <a:gd name="connsiteY1" fmla="*/ 0 h 897072"/>
                <a:gd name="connsiteX2" fmla="*/ 1031299 w 1594792"/>
                <a:gd name="connsiteY2" fmla="*/ 0 h 897072"/>
                <a:gd name="connsiteX3" fmla="*/ 1594792 w 1594792"/>
                <a:gd name="connsiteY3" fmla="*/ 0 h 897072"/>
                <a:gd name="connsiteX4" fmla="*/ 1594792 w 1594792"/>
                <a:gd name="connsiteY4" fmla="*/ 457507 h 897072"/>
                <a:gd name="connsiteX5" fmla="*/ 1594792 w 1594792"/>
                <a:gd name="connsiteY5" fmla="*/ 897072 h 897072"/>
                <a:gd name="connsiteX6" fmla="*/ 1111038 w 1594792"/>
                <a:gd name="connsiteY6" fmla="*/ 897072 h 897072"/>
                <a:gd name="connsiteX7" fmla="*/ 627285 w 1594792"/>
                <a:gd name="connsiteY7" fmla="*/ 897072 h 897072"/>
                <a:gd name="connsiteX8" fmla="*/ 0 w 1594792"/>
                <a:gd name="connsiteY8" fmla="*/ 897072 h 897072"/>
                <a:gd name="connsiteX9" fmla="*/ 0 w 1594792"/>
                <a:gd name="connsiteY9" fmla="*/ 439565 h 897072"/>
                <a:gd name="connsiteX10" fmla="*/ 0 w 1594792"/>
                <a:gd name="connsiteY10" fmla="*/ 0 h 89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4792" h="897072" fill="none" extrusionOk="0">
                  <a:moveTo>
                    <a:pt x="0" y="0"/>
                  </a:moveTo>
                  <a:cubicBezTo>
                    <a:pt x="139685" y="-55206"/>
                    <a:pt x="269483" y="22415"/>
                    <a:pt x="483754" y="0"/>
                  </a:cubicBezTo>
                  <a:cubicBezTo>
                    <a:pt x="698025" y="-22415"/>
                    <a:pt x="875234" y="28690"/>
                    <a:pt x="1031299" y="0"/>
                  </a:cubicBezTo>
                  <a:cubicBezTo>
                    <a:pt x="1187364" y="-28690"/>
                    <a:pt x="1364531" y="20515"/>
                    <a:pt x="1594792" y="0"/>
                  </a:cubicBezTo>
                  <a:cubicBezTo>
                    <a:pt x="1611249" y="169236"/>
                    <a:pt x="1570943" y="324318"/>
                    <a:pt x="1594792" y="457507"/>
                  </a:cubicBezTo>
                  <a:cubicBezTo>
                    <a:pt x="1618641" y="590696"/>
                    <a:pt x="1544783" y="716798"/>
                    <a:pt x="1594792" y="897072"/>
                  </a:cubicBezTo>
                  <a:cubicBezTo>
                    <a:pt x="1477497" y="897442"/>
                    <a:pt x="1338481" y="889457"/>
                    <a:pt x="1111038" y="897072"/>
                  </a:cubicBezTo>
                  <a:cubicBezTo>
                    <a:pt x="883595" y="904687"/>
                    <a:pt x="781710" y="858960"/>
                    <a:pt x="627285" y="897072"/>
                  </a:cubicBezTo>
                  <a:cubicBezTo>
                    <a:pt x="472860" y="935184"/>
                    <a:pt x="155251" y="880302"/>
                    <a:pt x="0" y="897072"/>
                  </a:cubicBezTo>
                  <a:cubicBezTo>
                    <a:pt x="-23885" y="786644"/>
                    <a:pt x="52627" y="556667"/>
                    <a:pt x="0" y="439565"/>
                  </a:cubicBezTo>
                  <a:cubicBezTo>
                    <a:pt x="-52627" y="322463"/>
                    <a:pt x="35677" y="121069"/>
                    <a:pt x="0" y="0"/>
                  </a:cubicBezTo>
                  <a:close/>
                </a:path>
                <a:path w="1594792" h="897072" stroke="0" extrusionOk="0">
                  <a:moveTo>
                    <a:pt x="0" y="0"/>
                  </a:moveTo>
                  <a:cubicBezTo>
                    <a:pt x="210990" y="-28743"/>
                    <a:pt x="331939" y="52681"/>
                    <a:pt x="515649" y="0"/>
                  </a:cubicBezTo>
                  <a:cubicBezTo>
                    <a:pt x="699359" y="-52681"/>
                    <a:pt x="839318" y="37590"/>
                    <a:pt x="1079143" y="0"/>
                  </a:cubicBezTo>
                  <a:cubicBezTo>
                    <a:pt x="1318968" y="-37590"/>
                    <a:pt x="1447914" y="61841"/>
                    <a:pt x="1594792" y="0"/>
                  </a:cubicBezTo>
                  <a:cubicBezTo>
                    <a:pt x="1629667" y="188492"/>
                    <a:pt x="1582470" y="258387"/>
                    <a:pt x="1594792" y="421624"/>
                  </a:cubicBezTo>
                  <a:cubicBezTo>
                    <a:pt x="1607114" y="584861"/>
                    <a:pt x="1558001" y="800158"/>
                    <a:pt x="1594792" y="897072"/>
                  </a:cubicBezTo>
                  <a:cubicBezTo>
                    <a:pt x="1409768" y="900397"/>
                    <a:pt x="1197020" y="888554"/>
                    <a:pt x="1031299" y="897072"/>
                  </a:cubicBezTo>
                  <a:cubicBezTo>
                    <a:pt x="865578" y="905590"/>
                    <a:pt x="709176" y="860005"/>
                    <a:pt x="499701" y="897072"/>
                  </a:cubicBezTo>
                  <a:cubicBezTo>
                    <a:pt x="290226" y="934139"/>
                    <a:pt x="198150" y="855303"/>
                    <a:pt x="0" y="897072"/>
                  </a:cubicBezTo>
                  <a:cubicBezTo>
                    <a:pt x="-2654" y="725726"/>
                    <a:pt x="13565" y="659271"/>
                    <a:pt x="0" y="430595"/>
                  </a:cubicBezTo>
                  <a:cubicBezTo>
                    <a:pt x="-13565" y="201919"/>
                    <a:pt x="40439" y="136720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5801337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F8508-5E6D-C5AD-C072-DD2B1C916566}"/>
              </a:ext>
            </a:extLst>
          </p:cNvPr>
          <p:cNvGrpSpPr/>
          <p:nvPr/>
        </p:nvGrpSpPr>
        <p:grpSpPr>
          <a:xfrm>
            <a:off x="4292181" y="74439"/>
            <a:ext cx="4817991" cy="5032767"/>
            <a:chOff x="97502" y="86173"/>
            <a:chExt cx="4817991" cy="5032767"/>
          </a:xfrm>
        </p:grpSpPr>
        <p:cxnSp>
          <p:nvCxnSpPr>
            <p:cNvPr id="27" name="Google Shape;1802;p43">
              <a:extLst>
                <a:ext uri="{FF2B5EF4-FFF2-40B4-BE49-F238E27FC236}">
                  <a16:creationId xmlns:a16="http://schemas.microsoft.com/office/drawing/2014/main" id="{CB8E3EEC-43E1-D120-6A66-B510801731B0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16200000" flipH="1">
              <a:off x="3609749" y="43280"/>
              <a:ext cx="246040" cy="143172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796;p43">
              <a:extLst>
                <a:ext uri="{FF2B5EF4-FFF2-40B4-BE49-F238E27FC236}">
                  <a16:creationId xmlns:a16="http://schemas.microsoft.com/office/drawing/2014/main" id="{0535FB62-F6BC-26F7-93A1-63A8C7C4D1EC}"/>
                </a:ext>
              </a:extLst>
            </p:cNvPr>
            <p:cNvSpPr/>
            <p:nvPr/>
          </p:nvSpPr>
          <p:spPr>
            <a:xfrm>
              <a:off x="2429882" y="140995"/>
              <a:ext cx="1174046" cy="495129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Montagu Slab" panose="020B0604020202020204" charset="0"/>
                </a:rPr>
                <a:t>Design</a:t>
              </a:r>
              <a:endParaRPr dirty="0">
                <a:latin typeface="Montagu Slab" panose="020B060402020202020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C4CA723-98D6-C8F8-5CBF-75170FAA2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31" y="2116269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Google Shape;1796;p43">
              <a:extLst>
                <a:ext uri="{FF2B5EF4-FFF2-40B4-BE49-F238E27FC236}">
                  <a16:creationId xmlns:a16="http://schemas.microsoft.com/office/drawing/2014/main" id="{FC36B4AF-1D6F-1859-E64B-5BC7D06392B1}"/>
                </a:ext>
              </a:extLst>
            </p:cNvPr>
            <p:cNvSpPr/>
            <p:nvPr/>
          </p:nvSpPr>
          <p:spPr>
            <a:xfrm>
              <a:off x="97502" y="3978700"/>
              <a:ext cx="1684006" cy="710195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Montagu Slab" panose="020B0604020202020204" charset="0"/>
                </a:rPr>
                <a:t>Animações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2" name="Google Shape;1797;p43">
              <a:extLst>
                <a:ext uri="{FF2B5EF4-FFF2-40B4-BE49-F238E27FC236}">
                  <a16:creationId xmlns:a16="http://schemas.microsoft.com/office/drawing/2014/main" id="{9F4DF157-DC6C-E966-8315-BD8522FDC6E0}"/>
                </a:ext>
              </a:extLst>
            </p:cNvPr>
            <p:cNvSpPr/>
            <p:nvPr/>
          </p:nvSpPr>
          <p:spPr>
            <a:xfrm>
              <a:off x="550394" y="888587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>
                  <a:latin typeface="Montagu Slab" panose="020B0604020202020204" charset="0"/>
                </a:rPr>
                <a:t>Ambientes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3" name="Google Shape;1798;p43">
              <a:extLst>
                <a:ext uri="{FF2B5EF4-FFF2-40B4-BE49-F238E27FC236}">
                  <a16:creationId xmlns:a16="http://schemas.microsoft.com/office/drawing/2014/main" id="{6D19540F-BEA2-31E1-02A6-03E2542061B4}"/>
                </a:ext>
              </a:extLst>
            </p:cNvPr>
            <p:cNvSpPr/>
            <p:nvPr/>
          </p:nvSpPr>
          <p:spPr>
            <a:xfrm>
              <a:off x="2011564" y="89093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4" name="Google Shape;1799;p43">
              <a:extLst>
                <a:ext uri="{FF2B5EF4-FFF2-40B4-BE49-F238E27FC236}">
                  <a16:creationId xmlns:a16="http://schemas.microsoft.com/office/drawing/2014/main" id="{343F5099-AD16-4051-832B-75F94C84D945}"/>
                </a:ext>
              </a:extLst>
            </p:cNvPr>
            <p:cNvSpPr/>
            <p:nvPr/>
          </p:nvSpPr>
          <p:spPr>
            <a:xfrm>
              <a:off x="3981773" y="882164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Interface de </a:t>
              </a:r>
              <a:r>
                <a:rPr lang="en-US" sz="800" dirty="0" err="1">
                  <a:latin typeface="Montagu Slab" panose="020B0604020202020204" charset="0"/>
                </a:rPr>
                <a:t>utilizador</a:t>
              </a:r>
              <a:r>
                <a:rPr lang="en-US" sz="800" dirty="0">
                  <a:latin typeface="Montagu Slab" panose="020B0604020202020204" charset="0"/>
                </a:rPr>
                <a:t> (UI)</a:t>
              </a:r>
              <a:endParaRPr sz="800" dirty="0">
                <a:latin typeface="Montagu Slab" panose="020B0604020202020204" charset="0"/>
              </a:endParaRPr>
            </a:p>
          </p:txBody>
        </p:sp>
        <p:cxnSp>
          <p:nvCxnSpPr>
            <p:cNvPr id="26" name="Google Shape;1801;p43">
              <a:extLst>
                <a:ext uri="{FF2B5EF4-FFF2-40B4-BE49-F238E27FC236}">
                  <a16:creationId xmlns:a16="http://schemas.microsoft.com/office/drawing/2014/main" id="{601E19B4-FC9B-6884-3C6B-4F1DCAC5A067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5400000">
              <a:off x="1890849" y="-237470"/>
              <a:ext cx="252463" cy="199965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8" name="Google Shape;1797;p43">
              <a:extLst>
                <a:ext uri="{FF2B5EF4-FFF2-40B4-BE49-F238E27FC236}">
                  <a16:creationId xmlns:a16="http://schemas.microsoft.com/office/drawing/2014/main" id="{B3881209-455C-0F5C-2C0E-D3F2347A8E55}"/>
                </a:ext>
              </a:extLst>
            </p:cNvPr>
            <p:cNvSpPr/>
            <p:nvPr/>
          </p:nvSpPr>
          <p:spPr>
            <a:xfrm>
              <a:off x="153257" y="1373592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Avenida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49" name="Google Shape;1797;p43">
              <a:extLst>
                <a:ext uri="{FF2B5EF4-FFF2-40B4-BE49-F238E27FC236}">
                  <a16:creationId xmlns:a16="http://schemas.microsoft.com/office/drawing/2014/main" id="{593C1B7A-7E3D-B858-35DD-4982C9FCA07C}"/>
                </a:ext>
              </a:extLst>
            </p:cNvPr>
            <p:cNvSpPr/>
            <p:nvPr/>
          </p:nvSpPr>
          <p:spPr>
            <a:xfrm>
              <a:off x="1228346" y="1372679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Ginásio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50" name="Google Shape;1797;p43">
              <a:extLst>
                <a:ext uri="{FF2B5EF4-FFF2-40B4-BE49-F238E27FC236}">
                  <a16:creationId xmlns:a16="http://schemas.microsoft.com/office/drawing/2014/main" id="{480ECF5E-B96E-8C19-D5B1-CE666A57B596}"/>
                </a:ext>
              </a:extLst>
            </p:cNvPr>
            <p:cNvSpPr/>
            <p:nvPr/>
          </p:nvSpPr>
          <p:spPr>
            <a:xfrm>
              <a:off x="562331" y="1714604"/>
              <a:ext cx="909844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latin typeface="Montagu Slab" panose="020B0604020202020204" charset="0"/>
                </a:rPr>
                <a:t>Sala (casa do “OLD MAN”)</a:t>
              </a:r>
              <a:endParaRPr sz="1000" dirty="0">
                <a:latin typeface="Montagu Slab" panose="020B0604020202020204" charset="0"/>
              </a:endParaRPr>
            </a:p>
          </p:txBody>
        </p:sp>
        <p:sp>
          <p:nvSpPr>
            <p:cNvPr id="1068" name="Google Shape;1798;p43">
              <a:extLst>
                <a:ext uri="{FF2B5EF4-FFF2-40B4-BE49-F238E27FC236}">
                  <a16:creationId xmlns:a16="http://schemas.microsoft.com/office/drawing/2014/main" id="{628D1EA0-47BE-5388-5D24-F17F8EC565B7}"/>
                </a:ext>
              </a:extLst>
            </p:cNvPr>
            <p:cNvSpPr/>
            <p:nvPr/>
          </p:nvSpPr>
          <p:spPr>
            <a:xfrm>
              <a:off x="2014558" y="1334191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19 </a:t>
              </a: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69" name="Google Shape;1798;p43">
              <a:extLst>
                <a:ext uri="{FF2B5EF4-FFF2-40B4-BE49-F238E27FC236}">
                  <a16:creationId xmlns:a16="http://schemas.microsoft.com/office/drawing/2014/main" id="{A8C47494-5632-DADF-6315-80FA7DBC01C2}"/>
                </a:ext>
              </a:extLst>
            </p:cNvPr>
            <p:cNvSpPr/>
            <p:nvPr/>
          </p:nvSpPr>
          <p:spPr>
            <a:xfrm>
              <a:off x="2008594" y="1777439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2 </a:t>
              </a:r>
              <a:r>
                <a:rPr lang="en-US" sz="800" dirty="0" err="1">
                  <a:latin typeface="Montagu Slab" panose="020B0604020202020204" charset="0"/>
                </a:rPr>
                <a:t>processos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71" name="Google Shape;1800;p43">
              <a:extLst>
                <a:ext uri="{FF2B5EF4-FFF2-40B4-BE49-F238E27FC236}">
                  <a16:creationId xmlns:a16="http://schemas.microsoft.com/office/drawing/2014/main" id="{C900A9BF-BB58-4BE2-B07A-126C4452AF24}"/>
                </a:ext>
              </a:extLst>
            </p:cNvPr>
            <p:cNvCxnSpPr>
              <a:cxnSpLocks/>
              <a:stCxn id="23" idx="2"/>
              <a:endCxn id="1068" idx="0"/>
            </p:cNvCxnSpPr>
            <p:nvPr/>
          </p:nvCxnSpPr>
          <p:spPr>
            <a:xfrm>
              <a:off x="2478424" y="1224495"/>
              <a:ext cx="2994" cy="10969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800;p43">
              <a:extLst>
                <a:ext uri="{FF2B5EF4-FFF2-40B4-BE49-F238E27FC236}">
                  <a16:creationId xmlns:a16="http://schemas.microsoft.com/office/drawing/2014/main" id="{0913931F-E464-CC43-3659-DAB56CDE325A}"/>
                </a:ext>
              </a:extLst>
            </p:cNvPr>
            <p:cNvCxnSpPr>
              <a:cxnSpLocks/>
              <a:stCxn id="1068" idx="2"/>
              <a:endCxn id="1069" idx="0"/>
            </p:cNvCxnSpPr>
            <p:nvPr/>
          </p:nvCxnSpPr>
          <p:spPr>
            <a:xfrm flipH="1">
              <a:off x="2475454" y="1667754"/>
              <a:ext cx="5964" cy="10968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5" name="Google Shape;1798;p43">
              <a:extLst>
                <a:ext uri="{FF2B5EF4-FFF2-40B4-BE49-F238E27FC236}">
                  <a16:creationId xmlns:a16="http://schemas.microsoft.com/office/drawing/2014/main" id="{42DC9E28-A7E4-F0E5-7BA1-A902313A8C4B}"/>
                </a:ext>
              </a:extLst>
            </p:cNvPr>
            <p:cNvSpPr/>
            <p:nvPr/>
          </p:nvSpPr>
          <p:spPr>
            <a:xfrm>
              <a:off x="178598" y="352539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Ecrãs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41" name="Google Shape;1801;p43">
              <a:extLst>
                <a:ext uri="{FF2B5EF4-FFF2-40B4-BE49-F238E27FC236}">
                  <a16:creationId xmlns:a16="http://schemas.microsoft.com/office/drawing/2014/main" id="{2F697CB4-8BB5-F8B0-D659-340A5359E50D}"/>
                </a:ext>
              </a:extLst>
            </p:cNvPr>
            <p:cNvCxnSpPr>
              <a:cxnSpLocks/>
              <a:stCxn id="22" idx="2"/>
              <a:endCxn id="1048" idx="0"/>
            </p:cNvCxnSpPr>
            <p:nvPr/>
          </p:nvCxnSpPr>
          <p:spPr>
            <a:xfrm rot="5400000">
              <a:off x="678965" y="1035303"/>
              <a:ext cx="151442" cy="52513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801;p43">
              <a:extLst>
                <a:ext uri="{FF2B5EF4-FFF2-40B4-BE49-F238E27FC236}">
                  <a16:creationId xmlns:a16="http://schemas.microsoft.com/office/drawing/2014/main" id="{5EF9B836-80AF-416C-1B2D-8DFC6AD82036}"/>
                </a:ext>
              </a:extLst>
            </p:cNvPr>
            <p:cNvCxnSpPr>
              <a:cxnSpLocks/>
              <a:stCxn id="22" idx="2"/>
              <a:endCxn id="1049" idx="0"/>
            </p:cNvCxnSpPr>
            <p:nvPr/>
          </p:nvCxnSpPr>
          <p:spPr>
            <a:xfrm rot="16200000" flipH="1">
              <a:off x="1216966" y="1022437"/>
              <a:ext cx="150529" cy="54995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801;p43">
              <a:extLst>
                <a:ext uri="{FF2B5EF4-FFF2-40B4-BE49-F238E27FC236}">
                  <a16:creationId xmlns:a16="http://schemas.microsoft.com/office/drawing/2014/main" id="{006E7C6B-0ECB-95B0-A14A-B08BF10950F6}"/>
                </a:ext>
              </a:extLst>
            </p:cNvPr>
            <p:cNvCxnSpPr>
              <a:cxnSpLocks/>
              <a:stCxn id="22" idx="2"/>
              <a:endCxn id="1050" idx="0"/>
            </p:cNvCxnSpPr>
            <p:nvPr/>
          </p:nvCxnSpPr>
          <p:spPr>
            <a:xfrm rot="5400000">
              <a:off x="771027" y="1468377"/>
              <a:ext cx="492454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801;p43">
              <a:extLst>
                <a:ext uri="{FF2B5EF4-FFF2-40B4-BE49-F238E27FC236}">
                  <a16:creationId xmlns:a16="http://schemas.microsoft.com/office/drawing/2014/main" id="{4CFC90CD-8919-A416-5B38-2929BCD522FA}"/>
                </a:ext>
              </a:extLst>
            </p:cNvPr>
            <p:cNvCxnSpPr>
              <a:cxnSpLocks/>
              <a:stCxn id="1069" idx="2"/>
              <a:endCxn id="1032" idx="0"/>
            </p:cNvCxnSpPr>
            <p:nvPr/>
          </p:nvCxnSpPr>
          <p:spPr>
            <a:xfrm rot="5400000">
              <a:off x="2138645" y="1971041"/>
              <a:ext cx="196849" cy="47677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801;p43">
              <a:extLst>
                <a:ext uri="{FF2B5EF4-FFF2-40B4-BE49-F238E27FC236}">
                  <a16:creationId xmlns:a16="http://schemas.microsoft.com/office/drawing/2014/main" id="{452B1B55-8528-01CB-90A1-C8938F015772}"/>
                </a:ext>
              </a:extLst>
            </p:cNvPr>
            <p:cNvCxnSpPr>
              <a:cxnSpLocks/>
              <a:stCxn id="1069" idx="2"/>
              <a:endCxn id="7" idx="0"/>
            </p:cNvCxnSpPr>
            <p:nvPr/>
          </p:nvCxnSpPr>
          <p:spPr>
            <a:xfrm rot="16200000" flipH="1">
              <a:off x="2677246" y="1909209"/>
              <a:ext cx="191799" cy="5953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2" name="Google Shape;1796;p43">
              <a:extLst>
                <a:ext uri="{FF2B5EF4-FFF2-40B4-BE49-F238E27FC236}">
                  <a16:creationId xmlns:a16="http://schemas.microsoft.com/office/drawing/2014/main" id="{4D302966-E799-6BEB-6A83-D5406A6C7D0F}"/>
                </a:ext>
              </a:extLst>
            </p:cNvPr>
            <p:cNvSpPr/>
            <p:nvPr/>
          </p:nvSpPr>
          <p:spPr>
            <a:xfrm>
              <a:off x="1258469" y="2820621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Montagu Slab" panose="020B0604020202020204" charset="0"/>
                </a:rPr>
                <a:t>Aviso de conteúdo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3" name="Google Shape;1796;p43">
              <a:extLst>
                <a:ext uri="{FF2B5EF4-FFF2-40B4-BE49-F238E27FC236}">
                  <a16:creationId xmlns:a16="http://schemas.microsoft.com/office/drawing/2014/main" id="{A8FDC350-B811-208B-0732-53001632CE1B}"/>
                </a:ext>
              </a:extLst>
            </p:cNvPr>
            <p:cNvSpPr/>
            <p:nvPr/>
          </p:nvSpPr>
          <p:spPr>
            <a:xfrm>
              <a:off x="1263546" y="3111489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Prólogo</a:t>
              </a:r>
              <a:r>
                <a:rPr lang="en-US" sz="600" dirty="0">
                  <a:latin typeface="Montagu Slab" panose="020B0604020202020204" charset="0"/>
                </a:rPr>
                <a:t>/</a:t>
              </a:r>
              <a:r>
                <a:rPr lang="en-US" sz="600" dirty="0" err="1">
                  <a:latin typeface="Montagu Slab" panose="020B0604020202020204" charset="0"/>
                </a:rPr>
                <a:t>Epílogo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4" name="Google Shape;1796;p43">
              <a:extLst>
                <a:ext uri="{FF2B5EF4-FFF2-40B4-BE49-F238E27FC236}">
                  <a16:creationId xmlns:a16="http://schemas.microsoft.com/office/drawing/2014/main" id="{0FE83AA4-961F-6928-35E5-83825B132EAA}"/>
                </a:ext>
              </a:extLst>
            </p:cNvPr>
            <p:cNvSpPr/>
            <p:nvPr/>
          </p:nvSpPr>
          <p:spPr>
            <a:xfrm>
              <a:off x="1258469" y="3399442"/>
              <a:ext cx="824918" cy="432082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Ecrã</a:t>
              </a:r>
              <a:r>
                <a:rPr lang="en-US" sz="600" dirty="0">
                  <a:latin typeface="Montagu Slab" panose="020B0604020202020204" charset="0"/>
                </a:rPr>
                <a:t> </a:t>
              </a:r>
              <a:r>
                <a:rPr lang="en-US" sz="600" dirty="0" err="1">
                  <a:latin typeface="Montagu Slab" panose="020B0604020202020204" charset="0"/>
                </a:rPr>
                <a:t>inicial</a:t>
              </a:r>
              <a:r>
                <a:rPr lang="en-US" sz="600" dirty="0"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latin typeface="Montagu Slab" panose="020B0604020202020204" charset="0"/>
                </a:rPr>
                <a:t>apresentação</a:t>
              </a:r>
              <a:r>
                <a:rPr lang="en-US" sz="600" dirty="0">
                  <a:latin typeface="Montagu Slab" panose="020B0604020202020204" charset="0"/>
                </a:rPr>
                <a:t> do </a:t>
              </a:r>
              <a:r>
                <a:rPr lang="en-US" sz="600" dirty="0" err="1">
                  <a:latin typeface="Montagu Slab" panose="020B0604020202020204" charset="0"/>
                </a:rPr>
                <a:t>dia</a:t>
              </a:r>
              <a:endParaRPr sz="600" dirty="0">
                <a:latin typeface="Montagu Slab" panose="020B0604020202020204" charset="0"/>
              </a:endParaRPr>
            </a:p>
          </p:txBody>
        </p:sp>
        <p:cxnSp>
          <p:nvCxnSpPr>
            <p:cNvPr id="1616" name="Google Shape;1801;p43">
              <a:extLst>
                <a:ext uri="{FF2B5EF4-FFF2-40B4-BE49-F238E27FC236}">
                  <a16:creationId xmlns:a16="http://schemas.microsoft.com/office/drawing/2014/main" id="{7A2D6483-50CA-E5E5-69FE-77A0571A6114}"/>
                </a:ext>
              </a:extLst>
            </p:cNvPr>
            <p:cNvCxnSpPr>
              <a:cxnSpLocks/>
              <a:stCxn id="1615" idx="2"/>
              <a:endCxn id="1039" idx="0"/>
            </p:cNvCxnSpPr>
            <p:nvPr/>
          </p:nvCxnSpPr>
          <p:spPr>
            <a:xfrm rot="16200000" flipH="1">
              <a:off x="732609" y="3771803"/>
              <a:ext cx="119745" cy="29404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6" name="Google Shape;1801;p43">
              <a:extLst>
                <a:ext uri="{FF2B5EF4-FFF2-40B4-BE49-F238E27FC236}">
                  <a16:creationId xmlns:a16="http://schemas.microsoft.com/office/drawing/2014/main" id="{859DE52E-36BC-CD2C-AA7C-374081305418}"/>
                </a:ext>
              </a:extLst>
            </p:cNvPr>
            <p:cNvCxnSpPr>
              <a:cxnSpLocks/>
              <a:stCxn id="1613" idx="1"/>
              <a:endCxn id="1615" idx="0"/>
            </p:cNvCxnSpPr>
            <p:nvPr/>
          </p:nvCxnSpPr>
          <p:spPr>
            <a:xfrm rot="10800000" flipV="1">
              <a:off x="645458" y="3226010"/>
              <a:ext cx="618088" cy="299381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9" name="Google Shape;1801;p43">
              <a:extLst>
                <a:ext uri="{FF2B5EF4-FFF2-40B4-BE49-F238E27FC236}">
                  <a16:creationId xmlns:a16="http://schemas.microsoft.com/office/drawing/2014/main" id="{8522DA7D-572C-82F7-23E6-3C055A31ECD5}"/>
                </a:ext>
              </a:extLst>
            </p:cNvPr>
            <p:cNvCxnSpPr>
              <a:cxnSpLocks/>
              <a:stCxn id="1614" idx="1"/>
              <a:endCxn id="1615" idx="0"/>
            </p:cNvCxnSpPr>
            <p:nvPr/>
          </p:nvCxnSpPr>
          <p:spPr>
            <a:xfrm rot="10800000">
              <a:off x="645459" y="3525393"/>
              <a:ext cx="613011" cy="90091"/>
            </a:xfrm>
            <a:prstGeom prst="bentConnector4">
              <a:avLst>
                <a:gd name="adj1" fmla="val 11921"/>
                <a:gd name="adj2" fmla="val 298667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801;p43">
              <a:extLst>
                <a:ext uri="{FF2B5EF4-FFF2-40B4-BE49-F238E27FC236}">
                  <a16:creationId xmlns:a16="http://schemas.microsoft.com/office/drawing/2014/main" id="{6F1B8818-05C0-1C81-8993-83AA0A25F91F}"/>
                </a:ext>
              </a:extLst>
            </p:cNvPr>
            <p:cNvCxnSpPr>
              <a:cxnSpLocks/>
              <a:stCxn id="1612" idx="1"/>
              <a:endCxn id="1615" idx="0"/>
            </p:cNvCxnSpPr>
            <p:nvPr/>
          </p:nvCxnSpPr>
          <p:spPr>
            <a:xfrm rot="10800000" flipV="1">
              <a:off x="645459" y="2935142"/>
              <a:ext cx="613011" cy="59024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40" name="Google Shape;1798;p43">
              <a:extLst>
                <a:ext uri="{FF2B5EF4-FFF2-40B4-BE49-F238E27FC236}">
                  <a16:creationId xmlns:a16="http://schemas.microsoft.com/office/drawing/2014/main" id="{DE5E2650-367B-6AC0-94EE-BABDBE6CA3CC}"/>
                </a:ext>
              </a:extLst>
            </p:cNvPr>
            <p:cNvSpPr/>
            <p:nvPr/>
          </p:nvSpPr>
          <p:spPr>
            <a:xfrm>
              <a:off x="2539013" y="3389245"/>
              <a:ext cx="933720" cy="432548"/>
            </a:xfrm>
            <a:prstGeom prst="roundRect">
              <a:avLst>
                <a:gd name="adj" fmla="val 16667"/>
              </a:avLst>
            </a:pr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6"/>
                  </a:solidFill>
                  <a:latin typeface="Montagu Slab" panose="020B0604020202020204" charset="0"/>
                </a:rPr>
                <a:t>Objetos</a:t>
              </a:r>
              <a:endParaRPr dirty="0">
                <a:solidFill>
                  <a:schemeClr val="accent6"/>
                </a:solidFill>
                <a:latin typeface="Montagu Slab" panose="020B0604020202020204" charset="0"/>
              </a:endParaRPr>
            </a:p>
          </p:txBody>
        </p:sp>
        <p:sp>
          <p:nvSpPr>
            <p:cNvPr id="1641" name="Google Shape;1798;p43">
              <a:extLst>
                <a:ext uri="{FF2B5EF4-FFF2-40B4-BE49-F238E27FC236}">
                  <a16:creationId xmlns:a16="http://schemas.microsoft.com/office/drawing/2014/main" id="{CE5A3842-1652-C47E-A60A-785F5FE9FF86}"/>
                </a:ext>
              </a:extLst>
            </p:cNvPr>
            <p:cNvSpPr/>
            <p:nvPr/>
          </p:nvSpPr>
          <p:spPr>
            <a:xfrm>
              <a:off x="2257765" y="3967231"/>
              <a:ext cx="575897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1"/>
                  </a:solidFill>
                  <a:latin typeface="Montagu Slab" panose="020B0604020202020204" charset="0"/>
                </a:rPr>
                <a:t>Nuvens</a:t>
              </a:r>
              <a:endParaRPr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642" name="Google Shape;1798;p43">
              <a:extLst>
                <a:ext uri="{FF2B5EF4-FFF2-40B4-BE49-F238E27FC236}">
                  <a16:creationId xmlns:a16="http://schemas.microsoft.com/office/drawing/2014/main" id="{2F9432BF-67F3-2AF3-B8E8-4C13DDCB38CA}"/>
                </a:ext>
              </a:extLst>
            </p:cNvPr>
            <p:cNvSpPr/>
            <p:nvPr/>
          </p:nvSpPr>
          <p:spPr>
            <a:xfrm>
              <a:off x="3184785" y="3959065"/>
              <a:ext cx="575896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Montagu Slab" panose="020B0604020202020204" charset="0"/>
                </a:rPr>
                <a:t>Sala</a:t>
              </a:r>
              <a:endParaRPr sz="10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cxnSp>
          <p:nvCxnSpPr>
            <p:cNvPr id="1643" name="Google Shape;1801;p43">
              <a:extLst>
                <a:ext uri="{FF2B5EF4-FFF2-40B4-BE49-F238E27FC236}">
                  <a16:creationId xmlns:a16="http://schemas.microsoft.com/office/drawing/2014/main" id="{16FDE54C-BFD7-5D2C-22B8-C9C30433F185}"/>
                </a:ext>
              </a:extLst>
            </p:cNvPr>
            <p:cNvCxnSpPr>
              <a:cxnSpLocks/>
              <a:stCxn id="1030" idx="1"/>
              <a:endCxn id="1048" idx="2"/>
            </p:cNvCxnSpPr>
            <p:nvPr/>
          </p:nvCxnSpPr>
          <p:spPr>
            <a:xfrm rot="10800000">
              <a:off x="492119" y="1615702"/>
              <a:ext cx="301613" cy="683356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800;p43">
              <a:extLst>
                <a:ext uri="{FF2B5EF4-FFF2-40B4-BE49-F238E27FC236}">
                  <a16:creationId xmlns:a16="http://schemas.microsoft.com/office/drawing/2014/main" id="{35168CD8-2E99-B020-02B5-C16437BF96F8}"/>
                </a:ext>
              </a:extLst>
            </p:cNvPr>
            <p:cNvCxnSpPr>
              <a:cxnSpLocks/>
              <a:stCxn id="1050" idx="2"/>
              <a:endCxn id="1030" idx="0"/>
            </p:cNvCxnSpPr>
            <p:nvPr/>
          </p:nvCxnSpPr>
          <p:spPr>
            <a:xfrm>
              <a:off x="1017253" y="1956714"/>
              <a:ext cx="0" cy="15955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801;p43">
              <a:extLst>
                <a:ext uri="{FF2B5EF4-FFF2-40B4-BE49-F238E27FC236}">
                  <a16:creationId xmlns:a16="http://schemas.microsoft.com/office/drawing/2014/main" id="{5F1CF4B7-A025-83A7-E585-FC0BACA44249}"/>
                </a:ext>
              </a:extLst>
            </p:cNvPr>
            <p:cNvCxnSpPr>
              <a:cxnSpLocks/>
              <a:stCxn id="1030" idx="3"/>
              <a:endCxn id="1049" idx="2"/>
            </p:cNvCxnSpPr>
            <p:nvPr/>
          </p:nvCxnSpPr>
          <p:spPr>
            <a:xfrm flipV="1">
              <a:off x="1240774" y="1614789"/>
              <a:ext cx="326433" cy="68426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801;p43">
              <a:extLst>
                <a:ext uri="{FF2B5EF4-FFF2-40B4-BE49-F238E27FC236}">
                  <a16:creationId xmlns:a16="http://schemas.microsoft.com/office/drawing/2014/main" id="{718652EB-C2CC-1ED7-9270-3C6C47F86FC2}"/>
                </a:ext>
              </a:extLst>
            </p:cNvPr>
            <p:cNvCxnSpPr>
              <a:cxnSpLocks/>
              <a:stCxn id="1705" idx="2"/>
              <a:endCxn id="1039" idx="3"/>
            </p:cNvCxnSpPr>
            <p:nvPr/>
          </p:nvCxnSpPr>
          <p:spPr>
            <a:xfrm rot="5400000">
              <a:off x="1835564" y="1729616"/>
              <a:ext cx="2550127" cy="2658237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801;p43">
              <a:extLst>
                <a:ext uri="{FF2B5EF4-FFF2-40B4-BE49-F238E27FC236}">
                  <a16:creationId xmlns:a16="http://schemas.microsoft.com/office/drawing/2014/main" id="{7B548411-E081-B395-CD34-699B4CD0F186}"/>
                </a:ext>
              </a:extLst>
            </p:cNvPr>
            <p:cNvCxnSpPr>
              <a:cxnSpLocks/>
              <a:stCxn id="1640" idx="0"/>
              <a:endCxn id="1039" idx="3"/>
            </p:cNvCxnSpPr>
            <p:nvPr/>
          </p:nvCxnSpPr>
          <p:spPr>
            <a:xfrm rot="16200000" flipH="1" flipV="1">
              <a:off x="1921414" y="3249338"/>
              <a:ext cx="944553" cy="1224365"/>
            </a:xfrm>
            <a:prstGeom prst="bentConnector4">
              <a:avLst>
                <a:gd name="adj1" fmla="val -24202"/>
                <a:gd name="adj2" fmla="val 69065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801;p43">
              <a:extLst>
                <a:ext uri="{FF2B5EF4-FFF2-40B4-BE49-F238E27FC236}">
                  <a16:creationId xmlns:a16="http://schemas.microsoft.com/office/drawing/2014/main" id="{9F16F629-B2CE-8082-6AB9-911FA76CB616}"/>
                </a:ext>
              </a:extLst>
            </p:cNvPr>
            <p:cNvCxnSpPr>
              <a:cxnSpLocks/>
              <a:stCxn id="1641" idx="0"/>
              <a:endCxn id="1640" idx="2"/>
            </p:cNvCxnSpPr>
            <p:nvPr/>
          </p:nvCxnSpPr>
          <p:spPr>
            <a:xfrm rot="5400000" flipH="1" flipV="1">
              <a:off x="2703074" y="3664433"/>
              <a:ext cx="145438" cy="46015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801;p43">
              <a:extLst>
                <a:ext uri="{FF2B5EF4-FFF2-40B4-BE49-F238E27FC236}">
                  <a16:creationId xmlns:a16="http://schemas.microsoft.com/office/drawing/2014/main" id="{B57EFF7E-01D0-C97E-4AF0-692826D0F32B}"/>
                </a:ext>
              </a:extLst>
            </p:cNvPr>
            <p:cNvCxnSpPr>
              <a:cxnSpLocks/>
              <a:stCxn id="1642" idx="0"/>
              <a:endCxn id="1640" idx="2"/>
            </p:cNvCxnSpPr>
            <p:nvPr/>
          </p:nvCxnSpPr>
          <p:spPr>
            <a:xfrm rot="16200000" flipV="1">
              <a:off x="3170667" y="3656999"/>
              <a:ext cx="137272" cy="46686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8" name="Google Shape;1798;p43">
              <a:extLst>
                <a:ext uri="{FF2B5EF4-FFF2-40B4-BE49-F238E27FC236}">
                  <a16:creationId xmlns:a16="http://schemas.microsoft.com/office/drawing/2014/main" id="{917AD248-3E06-B06B-EB61-549E58E90AFA}"/>
                </a:ext>
              </a:extLst>
            </p:cNvPr>
            <p:cNvSpPr/>
            <p:nvPr/>
          </p:nvSpPr>
          <p:spPr>
            <a:xfrm>
              <a:off x="1981389" y="4553180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Outras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703" name="Google Shape;1798;p43">
              <a:extLst>
                <a:ext uri="{FF2B5EF4-FFF2-40B4-BE49-F238E27FC236}">
                  <a16:creationId xmlns:a16="http://schemas.microsoft.com/office/drawing/2014/main" id="{6CB7A285-634B-A247-6514-7892E7C484D5}"/>
                </a:ext>
              </a:extLst>
            </p:cNvPr>
            <p:cNvSpPr/>
            <p:nvPr/>
          </p:nvSpPr>
          <p:spPr>
            <a:xfrm>
              <a:off x="3005873" y="4434702"/>
              <a:ext cx="720588" cy="24488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Aumento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velocidade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11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704" name="Google Shape;1798;p43">
              <a:extLst>
                <a:ext uri="{FF2B5EF4-FFF2-40B4-BE49-F238E27FC236}">
                  <a16:creationId xmlns:a16="http://schemas.microsoft.com/office/drawing/2014/main" id="{FEF0EA7D-2FE9-D0B7-9E8A-7338627D9C6B}"/>
                </a:ext>
              </a:extLst>
            </p:cNvPr>
            <p:cNvSpPr/>
            <p:nvPr/>
          </p:nvSpPr>
          <p:spPr>
            <a:xfrm>
              <a:off x="3012961" y="4758822"/>
              <a:ext cx="720589" cy="20484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Quebrar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vidro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8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pic>
          <p:nvPicPr>
            <p:cNvPr id="1705" name="Picture 6">
              <a:extLst>
                <a:ext uri="{FF2B5EF4-FFF2-40B4-BE49-F238E27FC236}">
                  <a16:creationId xmlns:a16="http://schemas.microsoft.com/office/drawing/2014/main" id="{EA8D775C-EA94-652E-C7AC-FBECDC617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223" y="1418093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06" name="Google Shape;1800;p43">
              <a:extLst>
                <a:ext uri="{FF2B5EF4-FFF2-40B4-BE49-F238E27FC236}">
                  <a16:creationId xmlns:a16="http://schemas.microsoft.com/office/drawing/2014/main" id="{77C9171F-255A-C47A-D579-CF35E493065D}"/>
                </a:ext>
              </a:extLst>
            </p:cNvPr>
            <p:cNvCxnSpPr>
              <a:cxnSpLocks/>
              <a:stCxn id="24" idx="2"/>
              <a:endCxn id="1705" idx="0"/>
            </p:cNvCxnSpPr>
            <p:nvPr/>
          </p:nvCxnSpPr>
          <p:spPr>
            <a:xfrm flipH="1">
              <a:off x="4439745" y="1215727"/>
              <a:ext cx="8888" cy="20236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13" name="Picture 6">
              <a:extLst>
                <a:ext uri="{FF2B5EF4-FFF2-40B4-BE49-F238E27FC236}">
                  <a16:creationId xmlns:a16="http://schemas.microsoft.com/office/drawing/2014/main" id="{C01AD9A8-A860-9160-F76A-57E731747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83" y="4753362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33" name="Google Shape;1800;p43">
              <a:extLst>
                <a:ext uri="{FF2B5EF4-FFF2-40B4-BE49-F238E27FC236}">
                  <a16:creationId xmlns:a16="http://schemas.microsoft.com/office/drawing/2014/main" id="{E154803C-3614-BFA1-04FC-B016AA919673}"/>
                </a:ext>
              </a:extLst>
            </p:cNvPr>
            <p:cNvCxnSpPr>
              <a:cxnSpLocks/>
              <a:stCxn id="1039" idx="2"/>
              <a:endCxn id="1713" idx="0"/>
            </p:cNvCxnSpPr>
            <p:nvPr/>
          </p:nvCxnSpPr>
          <p:spPr>
            <a:xfrm>
              <a:off x="939505" y="4688895"/>
              <a:ext cx="0" cy="64467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801;p43">
              <a:extLst>
                <a:ext uri="{FF2B5EF4-FFF2-40B4-BE49-F238E27FC236}">
                  <a16:creationId xmlns:a16="http://schemas.microsoft.com/office/drawing/2014/main" id="{03713126-9632-FFD5-B0A3-253225B43F27}"/>
                </a:ext>
              </a:extLst>
            </p:cNvPr>
            <p:cNvCxnSpPr>
              <a:cxnSpLocks/>
              <a:stCxn id="1688" idx="1"/>
              <a:endCxn id="1039" idx="3"/>
            </p:cNvCxnSpPr>
            <p:nvPr/>
          </p:nvCxnSpPr>
          <p:spPr>
            <a:xfrm rot="10800000">
              <a:off x="1781509" y="4333798"/>
              <a:ext cx="199881" cy="38616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4" name="Google Shape;1801;p43">
              <a:extLst>
                <a:ext uri="{FF2B5EF4-FFF2-40B4-BE49-F238E27FC236}">
                  <a16:creationId xmlns:a16="http://schemas.microsoft.com/office/drawing/2014/main" id="{2C40D7B0-1F64-1949-77D5-691921C9474B}"/>
                </a:ext>
              </a:extLst>
            </p:cNvPr>
            <p:cNvCxnSpPr>
              <a:cxnSpLocks/>
              <a:stCxn id="1688" idx="3"/>
              <a:endCxn id="1703" idx="1"/>
            </p:cNvCxnSpPr>
            <p:nvPr/>
          </p:nvCxnSpPr>
          <p:spPr>
            <a:xfrm flipV="1">
              <a:off x="2915109" y="4557144"/>
              <a:ext cx="90764" cy="16281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801;p43">
              <a:extLst>
                <a:ext uri="{FF2B5EF4-FFF2-40B4-BE49-F238E27FC236}">
                  <a16:creationId xmlns:a16="http://schemas.microsoft.com/office/drawing/2014/main" id="{BE6636F2-013B-6670-4C6C-9BC396514E90}"/>
                </a:ext>
              </a:extLst>
            </p:cNvPr>
            <p:cNvCxnSpPr>
              <a:cxnSpLocks/>
              <a:stCxn id="1688" idx="3"/>
              <a:endCxn id="1704" idx="1"/>
            </p:cNvCxnSpPr>
            <p:nvPr/>
          </p:nvCxnSpPr>
          <p:spPr>
            <a:xfrm>
              <a:off x="2915109" y="4719962"/>
              <a:ext cx="97852" cy="14128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0" name="Picture 19" descr="A green pipe with a black handle&#10;&#10;Description automatically generated">
              <a:extLst>
                <a:ext uri="{FF2B5EF4-FFF2-40B4-BE49-F238E27FC236}">
                  <a16:creationId xmlns:a16="http://schemas.microsoft.com/office/drawing/2014/main" id="{1C8F63B3-C476-AB97-52B8-6AB71B2C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08" b="7723"/>
            <a:stretch/>
          </p:blipFill>
          <p:spPr>
            <a:xfrm>
              <a:off x="4033498" y="86173"/>
              <a:ext cx="672660" cy="624129"/>
            </a:xfrm>
            <a:custGeom>
              <a:avLst/>
              <a:gdLst>
                <a:gd name="connsiteX0" fmla="*/ 0 w 672660"/>
                <a:gd name="connsiteY0" fmla="*/ 0 h 624129"/>
                <a:gd name="connsiteX1" fmla="*/ 316150 w 672660"/>
                <a:gd name="connsiteY1" fmla="*/ 0 h 624129"/>
                <a:gd name="connsiteX2" fmla="*/ 672660 w 672660"/>
                <a:gd name="connsiteY2" fmla="*/ 0 h 624129"/>
                <a:gd name="connsiteX3" fmla="*/ 672660 w 672660"/>
                <a:gd name="connsiteY3" fmla="*/ 305823 h 624129"/>
                <a:gd name="connsiteX4" fmla="*/ 672660 w 672660"/>
                <a:gd name="connsiteY4" fmla="*/ 624129 h 624129"/>
                <a:gd name="connsiteX5" fmla="*/ 343057 w 672660"/>
                <a:gd name="connsiteY5" fmla="*/ 624129 h 624129"/>
                <a:gd name="connsiteX6" fmla="*/ 0 w 672660"/>
                <a:gd name="connsiteY6" fmla="*/ 624129 h 624129"/>
                <a:gd name="connsiteX7" fmla="*/ 0 w 672660"/>
                <a:gd name="connsiteY7" fmla="*/ 318306 h 624129"/>
                <a:gd name="connsiteX8" fmla="*/ 0 w 672660"/>
                <a:gd name="connsiteY8" fmla="*/ 0 h 62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660" h="624129" fill="none" extrusionOk="0">
                  <a:moveTo>
                    <a:pt x="0" y="0"/>
                  </a:moveTo>
                  <a:cubicBezTo>
                    <a:pt x="156274" y="-5760"/>
                    <a:pt x="222219" y="969"/>
                    <a:pt x="316150" y="0"/>
                  </a:cubicBezTo>
                  <a:cubicBezTo>
                    <a:pt x="410081" y="-969"/>
                    <a:pt x="508677" y="25645"/>
                    <a:pt x="672660" y="0"/>
                  </a:cubicBezTo>
                  <a:cubicBezTo>
                    <a:pt x="678344" y="110658"/>
                    <a:pt x="637375" y="216242"/>
                    <a:pt x="672660" y="305823"/>
                  </a:cubicBezTo>
                  <a:cubicBezTo>
                    <a:pt x="707945" y="395404"/>
                    <a:pt x="666721" y="479283"/>
                    <a:pt x="672660" y="624129"/>
                  </a:cubicBezTo>
                  <a:cubicBezTo>
                    <a:pt x="536820" y="626641"/>
                    <a:pt x="482712" y="604285"/>
                    <a:pt x="343057" y="624129"/>
                  </a:cubicBezTo>
                  <a:cubicBezTo>
                    <a:pt x="203402" y="643973"/>
                    <a:pt x="169497" y="610782"/>
                    <a:pt x="0" y="624129"/>
                  </a:cubicBezTo>
                  <a:cubicBezTo>
                    <a:pt x="-22540" y="485979"/>
                    <a:pt x="3870" y="429676"/>
                    <a:pt x="0" y="318306"/>
                  </a:cubicBezTo>
                  <a:cubicBezTo>
                    <a:pt x="-3870" y="206936"/>
                    <a:pt x="13527" y="76357"/>
                    <a:pt x="0" y="0"/>
                  </a:cubicBezTo>
                  <a:close/>
                </a:path>
                <a:path w="672660" h="624129" stroke="0" extrusionOk="0">
                  <a:moveTo>
                    <a:pt x="0" y="0"/>
                  </a:moveTo>
                  <a:cubicBezTo>
                    <a:pt x="164256" y="-28895"/>
                    <a:pt x="231958" y="15291"/>
                    <a:pt x="343057" y="0"/>
                  </a:cubicBezTo>
                  <a:cubicBezTo>
                    <a:pt x="454156" y="-15291"/>
                    <a:pt x="508637" y="11898"/>
                    <a:pt x="672660" y="0"/>
                  </a:cubicBezTo>
                  <a:cubicBezTo>
                    <a:pt x="701662" y="133442"/>
                    <a:pt x="641097" y="224739"/>
                    <a:pt x="672660" y="312065"/>
                  </a:cubicBezTo>
                  <a:cubicBezTo>
                    <a:pt x="704223" y="399391"/>
                    <a:pt x="640618" y="483885"/>
                    <a:pt x="672660" y="624129"/>
                  </a:cubicBezTo>
                  <a:cubicBezTo>
                    <a:pt x="598410" y="652916"/>
                    <a:pt x="406225" y="586498"/>
                    <a:pt x="322877" y="624129"/>
                  </a:cubicBezTo>
                  <a:cubicBezTo>
                    <a:pt x="239529" y="661760"/>
                    <a:pt x="87057" y="616856"/>
                    <a:pt x="0" y="624129"/>
                  </a:cubicBezTo>
                  <a:cubicBezTo>
                    <a:pt x="-21664" y="469144"/>
                    <a:pt x="8553" y="458360"/>
                    <a:pt x="0" y="305823"/>
                  </a:cubicBezTo>
                  <a:cubicBezTo>
                    <a:pt x="-8553" y="153286"/>
                    <a:pt x="18951" y="1441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422282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29" name="Picture 28" descr="A yellow and green dotted background&#10;&#10;Description automatically generated">
              <a:extLst>
                <a:ext uri="{FF2B5EF4-FFF2-40B4-BE49-F238E27FC236}">
                  <a16:creationId xmlns:a16="http://schemas.microsoft.com/office/drawing/2014/main" id="{78DBACB3-47A4-1700-8865-C619DC744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174" r="40121" b="18119"/>
            <a:stretch/>
          </p:blipFill>
          <p:spPr>
            <a:xfrm>
              <a:off x="3548792" y="2740372"/>
              <a:ext cx="821036" cy="951550"/>
            </a:xfrm>
            <a:custGeom>
              <a:avLst/>
              <a:gdLst>
                <a:gd name="connsiteX0" fmla="*/ 0 w 821036"/>
                <a:gd name="connsiteY0" fmla="*/ 0 h 951550"/>
                <a:gd name="connsiteX1" fmla="*/ 394097 w 821036"/>
                <a:gd name="connsiteY1" fmla="*/ 0 h 951550"/>
                <a:gd name="connsiteX2" fmla="*/ 821036 w 821036"/>
                <a:gd name="connsiteY2" fmla="*/ 0 h 951550"/>
                <a:gd name="connsiteX3" fmla="*/ 821036 w 821036"/>
                <a:gd name="connsiteY3" fmla="*/ 447229 h 951550"/>
                <a:gd name="connsiteX4" fmla="*/ 821036 w 821036"/>
                <a:gd name="connsiteY4" fmla="*/ 951550 h 951550"/>
                <a:gd name="connsiteX5" fmla="*/ 394097 w 821036"/>
                <a:gd name="connsiteY5" fmla="*/ 951550 h 951550"/>
                <a:gd name="connsiteX6" fmla="*/ 0 w 821036"/>
                <a:gd name="connsiteY6" fmla="*/ 951550 h 951550"/>
                <a:gd name="connsiteX7" fmla="*/ 0 w 821036"/>
                <a:gd name="connsiteY7" fmla="*/ 456744 h 951550"/>
                <a:gd name="connsiteX8" fmla="*/ 0 w 821036"/>
                <a:gd name="connsiteY8" fmla="*/ 0 h 95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1036" h="951550" fill="none" extrusionOk="0">
                  <a:moveTo>
                    <a:pt x="0" y="0"/>
                  </a:moveTo>
                  <a:cubicBezTo>
                    <a:pt x="115309" y="-40622"/>
                    <a:pt x="245325" y="11046"/>
                    <a:pt x="394097" y="0"/>
                  </a:cubicBezTo>
                  <a:cubicBezTo>
                    <a:pt x="542869" y="-11046"/>
                    <a:pt x="635206" y="17675"/>
                    <a:pt x="821036" y="0"/>
                  </a:cubicBezTo>
                  <a:cubicBezTo>
                    <a:pt x="821334" y="156011"/>
                    <a:pt x="781670" y="324893"/>
                    <a:pt x="821036" y="447229"/>
                  </a:cubicBezTo>
                  <a:cubicBezTo>
                    <a:pt x="860402" y="569565"/>
                    <a:pt x="783266" y="842300"/>
                    <a:pt x="821036" y="951550"/>
                  </a:cubicBezTo>
                  <a:cubicBezTo>
                    <a:pt x="666828" y="962865"/>
                    <a:pt x="495306" y="913937"/>
                    <a:pt x="394097" y="951550"/>
                  </a:cubicBezTo>
                  <a:cubicBezTo>
                    <a:pt x="292888" y="989163"/>
                    <a:pt x="168906" y="947808"/>
                    <a:pt x="0" y="951550"/>
                  </a:cubicBezTo>
                  <a:cubicBezTo>
                    <a:pt x="-7871" y="794665"/>
                    <a:pt x="57490" y="646904"/>
                    <a:pt x="0" y="456744"/>
                  </a:cubicBezTo>
                  <a:cubicBezTo>
                    <a:pt x="-57490" y="266584"/>
                    <a:pt x="42411" y="204230"/>
                    <a:pt x="0" y="0"/>
                  </a:cubicBezTo>
                  <a:close/>
                </a:path>
                <a:path w="821036" h="951550" stroke="0" extrusionOk="0">
                  <a:moveTo>
                    <a:pt x="0" y="0"/>
                  </a:moveTo>
                  <a:cubicBezTo>
                    <a:pt x="148168" y="-14738"/>
                    <a:pt x="222210" y="29602"/>
                    <a:pt x="426939" y="0"/>
                  </a:cubicBezTo>
                  <a:cubicBezTo>
                    <a:pt x="631668" y="-29602"/>
                    <a:pt x="734809" y="13955"/>
                    <a:pt x="821036" y="0"/>
                  </a:cubicBezTo>
                  <a:cubicBezTo>
                    <a:pt x="842060" y="158308"/>
                    <a:pt x="807367" y="286588"/>
                    <a:pt x="821036" y="447229"/>
                  </a:cubicBezTo>
                  <a:cubicBezTo>
                    <a:pt x="834705" y="607870"/>
                    <a:pt x="806382" y="847502"/>
                    <a:pt x="821036" y="951550"/>
                  </a:cubicBezTo>
                  <a:cubicBezTo>
                    <a:pt x="662704" y="956055"/>
                    <a:pt x="580369" y="906094"/>
                    <a:pt x="410518" y="951550"/>
                  </a:cubicBezTo>
                  <a:cubicBezTo>
                    <a:pt x="240667" y="997006"/>
                    <a:pt x="110912" y="931085"/>
                    <a:pt x="0" y="951550"/>
                  </a:cubicBezTo>
                  <a:cubicBezTo>
                    <a:pt x="-51804" y="801882"/>
                    <a:pt x="34044" y="635960"/>
                    <a:pt x="0" y="456744"/>
                  </a:cubicBezTo>
                  <a:cubicBezTo>
                    <a:pt x="-34044" y="277528"/>
                    <a:pt x="48853" y="171801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839201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7" name="Picture 46" descr="A white paper shredding on a white background&#10;&#10;Description automatically generated">
              <a:extLst>
                <a:ext uri="{FF2B5EF4-FFF2-40B4-BE49-F238E27FC236}">
                  <a16:creationId xmlns:a16="http://schemas.microsoft.com/office/drawing/2014/main" id="{06554AEC-5582-00F9-9E83-697A0467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0116" y="4469632"/>
              <a:ext cx="823150" cy="462610"/>
            </a:xfrm>
            <a:custGeom>
              <a:avLst/>
              <a:gdLst>
                <a:gd name="connsiteX0" fmla="*/ 0 w 823150"/>
                <a:gd name="connsiteY0" fmla="*/ 0 h 462610"/>
                <a:gd name="connsiteX1" fmla="*/ 403344 w 823150"/>
                <a:gd name="connsiteY1" fmla="*/ 0 h 462610"/>
                <a:gd name="connsiteX2" fmla="*/ 823150 w 823150"/>
                <a:gd name="connsiteY2" fmla="*/ 0 h 462610"/>
                <a:gd name="connsiteX3" fmla="*/ 823150 w 823150"/>
                <a:gd name="connsiteY3" fmla="*/ 462610 h 462610"/>
                <a:gd name="connsiteX4" fmla="*/ 419807 w 823150"/>
                <a:gd name="connsiteY4" fmla="*/ 462610 h 462610"/>
                <a:gd name="connsiteX5" fmla="*/ 0 w 823150"/>
                <a:gd name="connsiteY5" fmla="*/ 462610 h 462610"/>
                <a:gd name="connsiteX6" fmla="*/ 0 w 823150"/>
                <a:gd name="connsiteY6" fmla="*/ 0 h 4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150" h="462610" fill="none" extrusionOk="0">
                  <a:moveTo>
                    <a:pt x="0" y="0"/>
                  </a:moveTo>
                  <a:cubicBezTo>
                    <a:pt x="111208" y="-41083"/>
                    <a:pt x="223019" y="34572"/>
                    <a:pt x="403344" y="0"/>
                  </a:cubicBezTo>
                  <a:cubicBezTo>
                    <a:pt x="583669" y="-34572"/>
                    <a:pt x="705626" y="49156"/>
                    <a:pt x="823150" y="0"/>
                  </a:cubicBezTo>
                  <a:cubicBezTo>
                    <a:pt x="865369" y="162098"/>
                    <a:pt x="822837" y="331122"/>
                    <a:pt x="823150" y="462610"/>
                  </a:cubicBezTo>
                  <a:cubicBezTo>
                    <a:pt x="664032" y="478434"/>
                    <a:pt x="515925" y="428757"/>
                    <a:pt x="419807" y="462610"/>
                  </a:cubicBezTo>
                  <a:cubicBezTo>
                    <a:pt x="323689" y="496463"/>
                    <a:pt x="125184" y="445422"/>
                    <a:pt x="0" y="462610"/>
                  </a:cubicBezTo>
                  <a:cubicBezTo>
                    <a:pt x="-50301" y="238816"/>
                    <a:pt x="13591" y="146646"/>
                    <a:pt x="0" y="0"/>
                  </a:cubicBezTo>
                  <a:close/>
                </a:path>
                <a:path w="823150" h="462610" stroke="0" extrusionOk="0">
                  <a:moveTo>
                    <a:pt x="0" y="0"/>
                  </a:moveTo>
                  <a:cubicBezTo>
                    <a:pt x="167261" y="-1031"/>
                    <a:pt x="227586" y="48397"/>
                    <a:pt x="403344" y="0"/>
                  </a:cubicBezTo>
                  <a:cubicBezTo>
                    <a:pt x="579102" y="-48397"/>
                    <a:pt x="687776" y="32556"/>
                    <a:pt x="823150" y="0"/>
                  </a:cubicBezTo>
                  <a:cubicBezTo>
                    <a:pt x="866934" y="173948"/>
                    <a:pt x="802674" y="307083"/>
                    <a:pt x="823150" y="462610"/>
                  </a:cubicBezTo>
                  <a:cubicBezTo>
                    <a:pt x="701712" y="497347"/>
                    <a:pt x="522341" y="450489"/>
                    <a:pt x="436270" y="462610"/>
                  </a:cubicBezTo>
                  <a:cubicBezTo>
                    <a:pt x="350199" y="474731"/>
                    <a:pt x="118375" y="448312"/>
                    <a:pt x="0" y="462610"/>
                  </a:cubicBezTo>
                  <a:cubicBezTo>
                    <a:pt x="-52260" y="359756"/>
                    <a:pt x="18668" y="94063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8303524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1028" name="Picture 4" descr="[animate output image]">
              <a:extLst>
                <a:ext uri="{FF2B5EF4-FFF2-40B4-BE49-F238E27FC236}">
                  <a16:creationId xmlns:a16="http://schemas.microsoft.com/office/drawing/2014/main" id="{09D044CF-38EC-2962-8B13-E332A4F38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5577" y="1770484"/>
              <a:ext cx="586898" cy="58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5 Things You need to know about MetaHuman Creator">
              <a:extLst>
                <a:ext uri="{FF2B5EF4-FFF2-40B4-BE49-F238E27FC236}">
                  <a16:creationId xmlns:a16="http://schemas.microsoft.com/office/drawing/2014/main" id="{08376A02-CA1E-F565-1176-CF189928F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758" y="2307851"/>
              <a:ext cx="859850" cy="43833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[animate output image]">
              <a:extLst>
                <a:ext uri="{FF2B5EF4-FFF2-40B4-BE49-F238E27FC236}">
                  <a16:creationId xmlns:a16="http://schemas.microsoft.com/office/drawing/2014/main" id="{1D3F1188-8B8A-B491-96C1-1660A50C9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01667" y="1764130"/>
              <a:ext cx="707653" cy="70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C8BDB-E510-38DF-2F7D-F1841707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0288" y="2302801"/>
              <a:ext cx="861097" cy="448431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93A113-E099-86CA-4C1D-F62D9D4E6B6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96F431-98FA-B521-9CBF-53EB4790A1A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FF5AD7-6E7F-C9CA-5BE4-3CE4D5FED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D73273-3A22-AF37-9730-663D5DF2E448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EDCDFD-E766-8952-0D70-2866C36F5B3C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570B461-26D0-311A-91BF-47084650A77A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0DB54B9-AFFF-5F82-F5B2-CD881CD3231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1DF4F-12D5-60DE-C75C-F789A738A111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  <p:cxnSp>
        <p:nvCxnSpPr>
          <p:cNvPr id="32" name="Google Shape;1801;p43">
            <a:extLst>
              <a:ext uri="{FF2B5EF4-FFF2-40B4-BE49-F238E27FC236}">
                <a16:creationId xmlns:a16="http://schemas.microsoft.com/office/drawing/2014/main" id="{EDE26326-640A-E52E-8349-4F9EA8E0218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5400000">
            <a:off x="6814940" y="482554"/>
            <a:ext cx="254808" cy="5384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032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08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DEMO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976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EEB1DC3A-0570-E265-E338-6ABA6C712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r="33145" b="33317"/>
          <a:stretch/>
        </p:blipFill>
        <p:spPr>
          <a:xfrm>
            <a:off x="2186053" y="1154197"/>
            <a:ext cx="2615147" cy="1467237"/>
          </a:xfrm>
          <a:prstGeom prst="rect">
            <a:avLst/>
          </a:prstGeom>
        </p:spPr>
      </p:pic>
      <p:pic>
        <p:nvPicPr>
          <p:cNvPr id="979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4AB643C0-8F4F-0BED-2284-B16ADFB8B3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-1" r="33145" b="34362"/>
          <a:stretch/>
        </p:blipFill>
        <p:spPr>
          <a:xfrm>
            <a:off x="6040465" y="620254"/>
            <a:ext cx="2659476" cy="1468751"/>
          </a:xfrm>
          <a:prstGeom prst="rect">
            <a:avLst/>
          </a:prstGeom>
        </p:spPr>
      </p:pic>
      <p:pic>
        <p:nvPicPr>
          <p:cNvPr id="981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CFBF04D3-DF7D-0F55-63BF-FE00623E873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r="33145" b="33731"/>
          <a:stretch/>
        </p:blipFill>
        <p:spPr>
          <a:xfrm>
            <a:off x="5246605" y="2532062"/>
            <a:ext cx="3717682" cy="2072876"/>
          </a:xfrm>
          <a:prstGeom prst="rect">
            <a:avLst/>
          </a:prstGeom>
        </p:spPr>
      </p:pic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4721962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https://anth0nypereira.itch.io/onegai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D31E30-72DF-E2DF-8AAE-9A0D2EED2827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289F07-2143-1133-273E-A476E1CC7C41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1E0FBF0-99CF-FC73-C274-AE53F0EC0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F46133E-9322-8FD7-8D7B-66948814EEC0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D08DE7F-B440-2C7D-D13F-630E8411AB4B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14CA89-3E84-9881-709F-82921A9B05F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37321E-AB1F-8FC0-D6FB-9F299F93A2D4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CB451F-AEC4-8EAF-7EF3-7454894BDF7B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9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49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0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7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9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7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1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98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474745" y="3003327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09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PROCEDIMENTO DE AVALIAÇÃO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9180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948126" y="704760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cinco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FCF34-D890-400F-9BE9-5BDA7341819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B78177-B319-7EEE-962F-675F32BEA6C6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69EBED2-65A7-F47C-887C-667500700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5E6EEB-12D5-68A1-425B-9DF1EAA8050C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B751DE-88CF-4FE1-DF35-D975223B7BE5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7B312C-1ED6-5CB7-D5B4-78A3AA622BE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2FBBC2-5DA3-1BD2-EEED-FC5B0D8F1BF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0C9B3D-1A21-E596-D85D-E54C22D9AAA1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18288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10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CARACTERIZAÇÃO DA AMOSTRA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353777735"/>
              </p:ext>
            </p:extLst>
          </p:nvPr>
        </p:nvGraphicFramePr>
        <p:xfrm>
          <a:off x="95160" y="1319929"/>
          <a:ext cx="8953680" cy="3678696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93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19FDBB-8ADE-4A33-5436-6B4C9D39E56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8510DB-624C-E566-7E8F-4786C4BF5C2D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491EEF0-7287-B789-3218-8A4E8DCAC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E4CFD0-DCC4-051C-7B76-82BBDE04D059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69F1D21-DF5D-78D9-A873-6E8FDA13C549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CF5B0D-2F89-B508-52C7-894C2DB1636E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667FEF-51A9-1CFE-F24D-C652887E5E2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F01349-664E-685B-0509-3A14ECA9ABF8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𝑬𝒎𝒑𝒂𝒕𝒊𝒂</m:t>
                        </m:r>
                      </m:e>
                    </m:acc>
                  </m:oMath>
                </a14:m>
                <a:r>
                  <a:rPr lang="pt-BR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𝑪𝑷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𝑮𝑭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𝑬𝑪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𝑮𝑫</m:t>
                            </m:r>
                          </m:e>
                        </m:acc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pt-BR" sz="1000" dirty="0"/>
              </a:p>
            </p:txBody>
          </p:sp>
        </mc:Choice>
        <mc:Fallback xmlns="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112;p41">
            <a:extLst>
              <a:ext uri="{FF2B5EF4-FFF2-40B4-BE49-F238E27FC236}">
                <a16:creationId xmlns:a16="http://schemas.microsoft.com/office/drawing/2014/main" id="{7A3B0EDB-8D99-A00E-771B-3E9C79371F1E}"/>
              </a:ext>
            </a:extLst>
          </p:cNvPr>
          <p:cNvSpPr txBox="1">
            <a:spLocks/>
          </p:cNvSpPr>
          <p:nvPr/>
        </p:nvSpPr>
        <p:spPr>
          <a:xfrm>
            <a:off x="464588" y="899354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Escala da empatia para com personagens fictícios possui 27 itens, cada um com resposta 1-5 (escala de Likert)</a:t>
            </a:r>
            <a:endParaRPr lang="pt-BR" sz="1100" b="0" dirty="0"/>
          </a:p>
        </p:txBody>
      </p:sp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9402873" y="1287158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34601" y="-104391"/>
            <a:ext cx="7704000" cy="147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11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 </a:t>
            </a:r>
            <a:r>
              <a:rPr lang="en" sz="2000" dirty="0">
                <a:solidFill>
                  <a:schemeClr val="tx1"/>
                </a:solidFill>
              </a:rPr>
              <a:t>RESULTADOS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6703571" y="3865689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-933657" y="351754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10511921" y="2185679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33" y="1945948"/>
            <a:ext cx="2796387" cy="1643203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-37469" y="738673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2000" b="1" dirty="0">
                <a:latin typeface="Montagu Slab" panose="020B0604020202020204" charset="0"/>
              </a:rPr>
              <a:t>EMPATIA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Número total de itens: </a:t>
                </a:r>
                <a:r>
                  <a:rPr lang="pt-BR" sz="1100" b="0" dirty="0"/>
                  <a:t>27</a:t>
                </a:r>
              </a:p>
              <a:p>
                <a:pPr marL="0" indent="0"/>
                <a:r>
                  <a:rPr lang="pt-BR" sz="1100" dirty="0"/>
                  <a:t>Igual ou acima do valor de referência:</a:t>
                </a:r>
                <a:r>
                  <a:rPr lang="pt-BR" sz="1100" b="0" dirty="0"/>
                  <a:t> 16</a:t>
                </a:r>
              </a:p>
              <a:p>
                <a:pPr marL="0" indent="0"/>
                <a:r>
                  <a:rPr lang="pt-BR" sz="1100" dirty="0"/>
                  <a:t>Frequência relativa</a:t>
                </a:r>
                <a:r>
                  <a:rPr lang="pt-BR" sz="1400" b="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 xmlns="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9901343" y="457277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-1809660" y="511515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4B880-EEC3-7D50-B7C2-F34E79BF1A7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62F7CB-0ECA-0A05-69B7-110B5D7A5D2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3F3A628-F0DB-7499-0B98-C6F164E93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F003208-C4D5-B4B6-2986-31A552C36F63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A788E62-BE00-F7B0-8097-6D0BA00FAEB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399C95-DE72-9512-521C-A5AC3C29A260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CB9B63D-F3B1-DA88-9745-7F4B7D121B0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0A7D4-096A-03DC-86E7-ECB1144B9285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Cada valor de um dos 4 fatores resulta de uma média entre os valores dos 7 participantes desse mesmo fator. Exemplo:</a:t>
                </a:r>
              </a:p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𝑪𝑷</m:t>
                        </m:r>
                      </m:e>
                    </m:acc>
                  </m:oMath>
                </a14:m>
                <a:r>
                  <a:rPr lang="pt-BR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1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2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3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4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5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6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 xmlns="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112;p41">
            <a:extLst>
              <a:ext uri="{FF2B5EF4-FFF2-40B4-BE49-F238E27FC236}">
                <a16:creationId xmlns:a16="http://schemas.microsoft.com/office/drawing/2014/main" id="{15BCCBCF-15F6-3F85-9124-706DF4E9F485}"/>
              </a:ext>
            </a:extLst>
          </p:cNvPr>
          <p:cNvSpPr txBox="1">
            <a:spLocks/>
          </p:cNvSpPr>
          <p:nvPr/>
        </p:nvSpPr>
        <p:spPr>
          <a:xfrm>
            <a:off x="430730" y="1614023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200" u="sng" dirty="0"/>
              <a:t>CÁLCULO DA </a:t>
            </a:r>
            <a:r>
              <a:rPr lang="pt-BR" sz="1600" u="sng" dirty="0"/>
              <a:t>MEDIANA</a:t>
            </a:r>
            <a:r>
              <a:rPr lang="pt-BR" sz="1200" u="sng" dirty="0"/>
              <a:t> PARA CADA ITEM, POR ENTRE OS 7 PARTICIPANTES </a:t>
            </a:r>
            <a:r>
              <a:rPr lang="pt-BR" sz="1200" u="sng" dirty="0">
                <a:sym typeface="Wingdings" panose="05000000000000000000" pitchFamily="2" charset="2"/>
              </a:rPr>
              <a:t> FREQUÊNCIA RELATIVA</a:t>
            </a:r>
            <a:endParaRPr lang="pt-BR" sz="12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3F171-11DA-8959-2BA8-751EDA9CC3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48"/>
          <a:stretch/>
        </p:blipFill>
        <p:spPr>
          <a:xfrm>
            <a:off x="386912" y="2702477"/>
            <a:ext cx="3196137" cy="1496223"/>
          </a:xfrm>
          <a:prstGeom prst="rect">
            <a:avLst/>
          </a:prstGeom>
        </p:spPr>
      </p:pic>
      <p:sp>
        <p:nvSpPr>
          <p:cNvPr id="7" name="Google Shape;1112;p41">
            <a:extLst>
              <a:ext uri="{FF2B5EF4-FFF2-40B4-BE49-F238E27FC236}">
                <a16:creationId xmlns:a16="http://schemas.microsoft.com/office/drawing/2014/main" id="{6DA26739-CBC6-797B-E0E7-665906BE9093}"/>
              </a:ext>
            </a:extLst>
          </p:cNvPr>
          <p:cNvSpPr txBox="1">
            <a:spLocks/>
          </p:cNvSpPr>
          <p:nvPr/>
        </p:nvSpPr>
        <p:spPr>
          <a:xfrm>
            <a:off x="4230970" y="186069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CP = Character-Perspective</a:t>
            </a:r>
          </a:p>
          <a:p>
            <a:pPr marL="0" indent="0"/>
            <a:r>
              <a:rPr lang="pt-BR" sz="1100" dirty="0"/>
              <a:t>GF = Game Fantasy</a:t>
            </a:r>
          </a:p>
          <a:p>
            <a:pPr marL="0" indent="0"/>
            <a:r>
              <a:rPr lang="pt-BR" sz="1100" dirty="0"/>
              <a:t>EC = Empathic Concern</a:t>
            </a:r>
          </a:p>
          <a:p>
            <a:pPr marL="0" indent="0"/>
            <a:r>
              <a:rPr lang="pt-BR" sz="1100" dirty="0"/>
              <a:t>GD = Game Distress</a:t>
            </a:r>
          </a:p>
        </p:txBody>
      </p:sp>
    </p:spTree>
    <p:extLst>
      <p:ext uri="{BB962C8B-B14F-4D97-AF65-F5344CB8AC3E}">
        <p14:creationId xmlns:p14="http://schemas.microsoft.com/office/powerpoint/2010/main" val="181670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606098"/>
              </p:ext>
            </p:extLst>
          </p:nvPr>
        </p:nvGraphicFramePr>
        <p:xfrm>
          <a:off x="3149525" y="641608"/>
          <a:ext cx="5957050" cy="4469499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09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2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5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10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60458" y="3428596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12</a:t>
            </a:r>
            <a:br>
              <a:rPr lang="en" sz="4400" dirty="0">
                <a:solidFill>
                  <a:schemeClr val="tx1"/>
                </a:solidFill>
              </a:rPr>
            </a:br>
            <a:r>
              <a:rPr lang="en" sz="3200" dirty="0">
                <a:solidFill>
                  <a:schemeClr val="tx1"/>
                </a:solidFill>
              </a:rPr>
              <a:t>CONCLUSÕES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170930" y="641609"/>
            <a:ext cx="2790112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intermédio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806921" y="3042048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3E63E9-6DBE-83AF-F245-EC883E162B3F}"/>
              </a:ext>
            </a:extLst>
          </p:cNvPr>
          <p:cNvGrpSpPr/>
          <p:nvPr/>
        </p:nvGrpSpPr>
        <p:grpSpPr>
          <a:xfrm rot="19833293">
            <a:off x="8718504" y="212656"/>
            <a:ext cx="850990" cy="3089042"/>
            <a:chOff x="8223963" y="2907080"/>
            <a:chExt cx="487941" cy="2281311"/>
          </a:xfrm>
        </p:grpSpPr>
        <p:sp>
          <p:nvSpPr>
            <p:cNvPr id="5" name="Google Shape;769;p33">
              <a:extLst>
                <a:ext uri="{FF2B5EF4-FFF2-40B4-BE49-F238E27FC236}">
                  <a16:creationId xmlns:a16="http://schemas.microsoft.com/office/drawing/2014/main" id="{345EE0CA-EE92-0AF6-617D-85B588FD78F7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7;p33">
              <a:extLst>
                <a:ext uri="{FF2B5EF4-FFF2-40B4-BE49-F238E27FC236}">
                  <a16:creationId xmlns:a16="http://schemas.microsoft.com/office/drawing/2014/main" id="{7FC8C167-607F-3BC8-8627-0D78AE2F7017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768;p33">
              <a:extLst>
                <a:ext uri="{FF2B5EF4-FFF2-40B4-BE49-F238E27FC236}">
                  <a16:creationId xmlns:a16="http://schemas.microsoft.com/office/drawing/2014/main" id="{2046AA5E-DDF9-1375-0F31-13F1501C340E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903E28-774E-934E-7232-9B2B2C4E2412}"/>
              </a:ext>
            </a:extLst>
          </p:cNvPr>
          <p:cNvGrpSpPr/>
          <p:nvPr/>
        </p:nvGrpSpPr>
        <p:grpSpPr>
          <a:xfrm>
            <a:off x="212790" y="13845"/>
            <a:ext cx="7505289" cy="692552"/>
            <a:chOff x="212790" y="181485"/>
            <a:chExt cx="7505289" cy="6925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09C3CD-DF5E-5E8F-600B-5EDC864A191B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645DD7-0EFF-C17F-4711-9E4AA831B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04E017-1B10-E6F0-7EC8-8706C44DD04D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CBA2C8A-1B56-5E95-D7CE-A089E8C37DC0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2CCB0B5-1C3D-8B39-840A-3DAD581AFE2C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517BAD-3F91-70D1-FA96-F20819AB6F48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C27E99-D721-C882-8EB6-EB080FD356DE}"/>
                </a:ext>
              </a:extLst>
            </p:cNvPr>
            <p:cNvSpPr txBox="1"/>
            <p:nvPr/>
          </p:nvSpPr>
          <p:spPr>
            <a:xfrm>
              <a:off x="550065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PÓS-PRODUÇÃO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8701" y="79382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LIMITAÇÕES E TRABALHO FUTURO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5389937" y="163709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-354201" y="-1914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13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33875" y="-137956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REFERÊNCIAS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337615" y="960644"/>
            <a:ext cx="8070576" cy="397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Adams, E. (Ernest W. ), &amp; Rollings, A. (2010).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Fundamentals of Game Design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New Riders. </a:t>
            </a: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H., &amp; Ribeiro, T. (2023).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Relationship with the digital game and the characters.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M. (1980).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multidimensional approach to individual differences in empathy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indent="0"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Field, S. (1995).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Manual do Roteiro.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Isbister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K. (2006).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Better Game Characters by Design - A Psychological Approach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McCrae, R., &amp; Costa, P. (1999).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five factor model of personality: Theoretical Perspective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https://www.researchgate.net/publication/247880369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Riess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H. (2018).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Empathy Effect: Seven Neuroscience-Based Keys for Transforming the Way We Live, Love, Work, and Connect Across Differences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Sampat, E. (2017).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Empathy Machines - Design Games That Are Personal, Political, and Profound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787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SUMÁRIO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3388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02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551229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</a:rPr>
              <a:t>Questão, objetivo e metodologia da investigação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820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01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16771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Problema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956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</a:rPr>
              <a:t>03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5119229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Enquadramento teórico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3388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</a:rPr>
              <a:t>05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551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Conceito de jogo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820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04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16771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956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06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5119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Implementação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3400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563289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832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4711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968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09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5131289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>
                <a:solidFill>
                  <a:schemeClr val="tx1"/>
                </a:solidFill>
              </a:rPr>
              <a:t>Caracterização</a:t>
            </a:r>
            <a:r>
              <a:rPr lang="en-US" sz="1100" dirty="0">
                <a:solidFill>
                  <a:schemeClr val="tx1"/>
                </a:solidFill>
              </a:rPr>
              <a:t> da </a:t>
            </a:r>
            <a:r>
              <a:rPr lang="en-US" sz="1100" dirty="0" err="1">
                <a:solidFill>
                  <a:schemeClr val="tx1"/>
                </a:solidFill>
              </a:rPr>
              <a:t>amostra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3400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563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Conclusões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832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4711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968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5131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Limitações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trabalho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futuro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>
            <a:off x="7165051" y="3031192"/>
            <a:ext cx="2060579" cy="2221478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7386654" y="276074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45923" y="552442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4767850" y="100025"/>
            <a:ext cx="2737962" cy="2666019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PROBLEMA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Identificação das características de um jogo digital e protagonista que permita a comunicação de empatia aos jogadores, abordando a temática da depressão.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524292" y="36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02</a:t>
            </a:r>
            <a:r>
              <a:rPr lang="en" sz="1600" dirty="0">
                <a:solidFill>
                  <a:schemeClr val="tx1"/>
                </a:solidFill>
              </a:rPr>
              <a:t> QUESTÃO, OBJETIVO E METODOLOGIA DA INVESTIGAÇÃO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807632"/>
            <a:ext cx="2231391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107097" y="925598"/>
            <a:ext cx="2065912" cy="228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1081165" y="3595913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936974" y="4105617"/>
            <a:ext cx="21972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Metodologia: </a:t>
            </a:r>
            <a:r>
              <a:rPr lang="en" sz="1800" i="1" dirty="0"/>
              <a:t>design-based research </a:t>
            </a:r>
            <a:r>
              <a:rPr lang="en" sz="1800" dirty="0"/>
              <a:t>(DBR)</a:t>
            </a:r>
            <a:endParaRPr sz="1800" dirty="0"/>
          </a:p>
        </p:txBody>
      </p: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735990" y="1086442"/>
            <a:ext cx="1684152" cy="23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128107" y="3345837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C419BB-27FF-3C15-EED0-1D8EE1655A74}"/>
              </a:ext>
            </a:extLst>
          </p:cNvPr>
          <p:cNvSpPr/>
          <p:nvPr/>
        </p:nvSpPr>
        <p:spPr>
          <a:xfrm>
            <a:off x="808281" y="726814"/>
            <a:ext cx="2442463" cy="3805806"/>
          </a:xfrm>
          <a:prstGeom prst="rect">
            <a:avLst/>
          </a:prstGeom>
          <a:noFill/>
          <a:ln>
            <a:solidFill>
              <a:srgbClr val="8354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59FB-BBB3-1E21-F16A-3E3900F4A384}"/>
              </a:ext>
            </a:extLst>
          </p:cNvPr>
          <p:cNvSpPr/>
          <p:nvPr/>
        </p:nvSpPr>
        <p:spPr>
          <a:xfrm>
            <a:off x="3250276" y="786286"/>
            <a:ext cx="2442463" cy="3805806"/>
          </a:xfrm>
          <a:prstGeom prst="rect">
            <a:avLst/>
          </a:prstGeom>
          <a:noFill/>
          <a:ln>
            <a:solidFill>
              <a:srgbClr val="2F2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078DD4-F411-E80A-DACF-6C3DDA700C91}"/>
              </a:ext>
            </a:extLst>
          </p:cNvPr>
          <p:cNvSpPr/>
          <p:nvPr/>
        </p:nvSpPr>
        <p:spPr>
          <a:xfrm>
            <a:off x="5692271" y="840741"/>
            <a:ext cx="2442463" cy="3805806"/>
          </a:xfrm>
          <a:prstGeom prst="rect">
            <a:avLst/>
          </a:prstGeom>
          <a:noFill/>
          <a:ln>
            <a:solidFill>
              <a:srgbClr val="FCB3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5598" y="617271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138290" y="4227430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6372" y="1086442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333857" y="145356"/>
            <a:ext cx="463569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 </a:t>
            </a: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8360632">
            <a:off x="3462150" y="1375827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4983424" y="5293828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Personagem jogável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  <p:sp>
        <p:nvSpPr>
          <p:cNvPr id="8" name="Google Shape;1796;p43">
            <a:extLst>
              <a:ext uri="{FF2B5EF4-FFF2-40B4-BE49-F238E27FC236}">
                <a16:creationId xmlns:a16="http://schemas.microsoft.com/office/drawing/2014/main" id="{BE6D5E17-E293-60BE-86F3-449EBEDECA00}"/>
              </a:ext>
            </a:extLst>
          </p:cNvPr>
          <p:cNvSpPr/>
          <p:nvPr/>
        </p:nvSpPr>
        <p:spPr>
          <a:xfrm>
            <a:off x="4666659" y="536437"/>
            <a:ext cx="1536335" cy="57460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Personagem </a:t>
            </a:r>
            <a:r>
              <a:rPr lang="en-US" b="1" dirty="0" err="1">
                <a:latin typeface="Montagu Slab" panose="020B0604020202020204" charset="0"/>
              </a:rPr>
              <a:t>jogável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9" name="Google Shape;1796;p43">
            <a:extLst>
              <a:ext uri="{FF2B5EF4-FFF2-40B4-BE49-F238E27FC236}">
                <a16:creationId xmlns:a16="http://schemas.microsoft.com/office/drawing/2014/main" id="{53A32B2F-3916-3871-BF1B-B9228F5FC79D}"/>
              </a:ext>
            </a:extLst>
          </p:cNvPr>
          <p:cNvSpPr/>
          <p:nvPr/>
        </p:nvSpPr>
        <p:spPr>
          <a:xfrm>
            <a:off x="6423056" y="482938"/>
            <a:ext cx="1155624" cy="6796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Dividida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em</a:t>
            </a:r>
            <a:r>
              <a:rPr lang="en-US" sz="1100" dirty="0">
                <a:latin typeface="Montagu Slab" panose="020B0604020202020204" charset="0"/>
              </a:rPr>
              <a:t> 2 </a:t>
            </a:r>
            <a:r>
              <a:rPr lang="en-US" sz="1100" dirty="0" err="1">
                <a:latin typeface="Montagu Slab" panose="020B0604020202020204" charset="0"/>
              </a:rPr>
              <a:t>grupos</a:t>
            </a:r>
            <a:r>
              <a:rPr lang="en-US" sz="1100" dirty="0">
                <a:latin typeface="Montagu Slab" panose="020B0604020202020204" charset="0"/>
              </a:rPr>
              <a:t> (Adams, 2010)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0" name="Google Shape;1796;p43">
            <a:extLst>
              <a:ext uri="{FF2B5EF4-FFF2-40B4-BE49-F238E27FC236}">
                <a16:creationId xmlns:a16="http://schemas.microsoft.com/office/drawing/2014/main" id="{9E6AE4B4-C5E4-C3A9-6280-DBB984E2CF11}"/>
              </a:ext>
            </a:extLst>
          </p:cNvPr>
          <p:cNvSpPr/>
          <p:nvPr/>
        </p:nvSpPr>
        <p:spPr>
          <a:xfrm>
            <a:off x="7764868" y="933654"/>
            <a:ext cx="1174429" cy="785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Personagem </a:t>
            </a:r>
            <a:r>
              <a:rPr lang="en-US" sz="1100" dirty="0" err="1">
                <a:latin typeface="Montagu Slab" panose="020B0604020202020204" charset="0"/>
              </a:rPr>
              <a:t>oferecida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pelo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jogo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1" name="Google Shape;1796;p43">
            <a:extLst>
              <a:ext uri="{FF2B5EF4-FFF2-40B4-BE49-F238E27FC236}">
                <a16:creationId xmlns:a16="http://schemas.microsoft.com/office/drawing/2014/main" id="{02A2A918-58F7-D4E6-6CBF-84AA435A2929}"/>
              </a:ext>
            </a:extLst>
          </p:cNvPr>
          <p:cNvSpPr/>
          <p:nvPr/>
        </p:nvSpPr>
        <p:spPr>
          <a:xfrm>
            <a:off x="7821320" y="106795"/>
            <a:ext cx="1117977" cy="44175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agu Slab" panose="020B0604020202020204" charset="0"/>
              </a:rPr>
              <a:t>Avatar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92" name="Google Shape;1796;p43">
            <a:extLst>
              <a:ext uri="{FF2B5EF4-FFF2-40B4-BE49-F238E27FC236}">
                <a16:creationId xmlns:a16="http://schemas.microsoft.com/office/drawing/2014/main" id="{D5212D22-3022-C297-7D59-40C6534C1E1F}"/>
              </a:ext>
            </a:extLst>
          </p:cNvPr>
          <p:cNvSpPr/>
          <p:nvPr/>
        </p:nvSpPr>
        <p:spPr>
          <a:xfrm>
            <a:off x="4847612" y="1451441"/>
            <a:ext cx="1174430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Tal </a:t>
            </a:r>
            <a:r>
              <a:rPr lang="en-US" sz="1100" dirty="0" err="1">
                <a:latin typeface="Montagu Slab" panose="020B0604020202020204" charset="0"/>
              </a:rPr>
              <a:t>como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qualquer</a:t>
            </a:r>
            <a:r>
              <a:rPr lang="en-US" sz="1100" dirty="0">
                <a:latin typeface="Montagu Slab" panose="020B0604020202020204" charset="0"/>
              </a:rPr>
              <a:t> personagem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793" name="Google Shape;1796;p43">
            <a:extLst>
              <a:ext uri="{FF2B5EF4-FFF2-40B4-BE49-F238E27FC236}">
                <a16:creationId xmlns:a16="http://schemas.microsoft.com/office/drawing/2014/main" id="{4E545C40-E496-F459-5EFE-A792CAAC1F7F}"/>
              </a:ext>
            </a:extLst>
          </p:cNvPr>
          <p:cNvSpPr/>
          <p:nvPr/>
        </p:nvSpPr>
        <p:spPr>
          <a:xfrm>
            <a:off x="4910272" y="2510224"/>
            <a:ext cx="1621424" cy="67963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agu Slab" panose="020B0604020202020204" charset="0"/>
              </a:rPr>
              <a:t>Primeiras</a:t>
            </a:r>
            <a:r>
              <a:rPr lang="en-US" dirty="0">
                <a:latin typeface="Montagu Slab" panose="020B0604020202020204" charset="0"/>
              </a:rPr>
              <a:t> </a:t>
            </a:r>
            <a:r>
              <a:rPr lang="en-US" dirty="0" err="1">
                <a:latin typeface="Montagu Slab" panose="020B0604020202020204" charset="0"/>
              </a:rPr>
              <a:t>Impressões</a:t>
            </a:r>
            <a:r>
              <a:rPr lang="en-US" dirty="0">
                <a:latin typeface="Montagu Slab" panose="020B0604020202020204" charset="0"/>
              </a:rPr>
              <a:t> (</a:t>
            </a:r>
            <a:r>
              <a:rPr lang="en-US" dirty="0" err="1">
                <a:latin typeface="Montagu Slab" panose="020B0604020202020204" charset="0"/>
              </a:rPr>
              <a:t>Isbister</a:t>
            </a:r>
            <a:r>
              <a:rPr lang="en-US" dirty="0">
                <a:latin typeface="Montagu Slab" panose="020B0604020202020204" charset="0"/>
              </a:rPr>
              <a:t>, 2006)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795" name="Google Shape;1801;p43">
            <a:extLst>
              <a:ext uri="{FF2B5EF4-FFF2-40B4-BE49-F238E27FC236}">
                <a16:creationId xmlns:a16="http://schemas.microsoft.com/office/drawing/2014/main" id="{2792792C-D902-C601-F5BB-566CDFF345D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78680" y="327672"/>
            <a:ext cx="242640" cy="495083"/>
          </a:xfrm>
          <a:prstGeom prst="bentConnector3">
            <a:avLst>
              <a:gd name="adj1" fmla="val 405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800;p43">
            <a:extLst>
              <a:ext uri="{FF2B5EF4-FFF2-40B4-BE49-F238E27FC236}">
                <a16:creationId xmlns:a16="http://schemas.microsoft.com/office/drawing/2014/main" id="{37959EDB-BB38-408A-6793-AED6A60811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202994" y="822755"/>
            <a:ext cx="220062" cy="985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3" name="Google Shape;1801;p43">
            <a:extLst>
              <a:ext uri="{FF2B5EF4-FFF2-40B4-BE49-F238E27FC236}">
                <a16:creationId xmlns:a16="http://schemas.microsoft.com/office/drawing/2014/main" id="{B28BE8C0-7944-B06D-68BC-0D6E963E555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>
            <a:off x="7578680" y="822755"/>
            <a:ext cx="186188" cy="5035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4" name="Google Shape;1796;p43">
            <a:extLst>
              <a:ext uri="{FF2B5EF4-FFF2-40B4-BE49-F238E27FC236}">
                <a16:creationId xmlns:a16="http://schemas.microsoft.com/office/drawing/2014/main" id="{F4043602-A670-3654-D585-DB00E3CCAACD}"/>
              </a:ext>
            </a:extLst>
          </p:cNvPr>
          <p:cNvSpPr/>
          <p:nvPr/>
        </p:nvSpPr>
        <p:spPr>
          <a:xfrm>
            <a:off x="6200076" y="1457459"/>
            <a:ext cx="1386757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Pode</a:t>
            </a:r>
            <a:r>
              <a:rPr lang="en-US" sz="1100" dirty="0">
                <a:latin typeface="Montagu Slab" panose="020B0604020202020204" charset="0"/>
              </a:rPr>
              <a:t> ser </a:t>
            </a:r>
            <a:r>
              <a:rPr lang="en-US" sz="1100" dirty="0" err="1">
                <a:latin typeface="Montagu Slab" panose="020B0604020202020204" charset="0"/>
              </a:rPr>
              <a:t>caracterizada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por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16" name="Google Shape;1800;p43">
            <a:extLst>
              <a:ext uri="{FF2B5EF4-FFF2-40B4-BE49-F238E27FC236}">
                <a16:creationId xmlns:a16="http://schemas.microsoft.com/office/drawing/2014/main" id="{5D5C188B-6909-0383-8427-19695506A5B4}"/>
              </a:ext>
            </a:extLst>
          </p:cNvPr>
          <p:cNvCxnSpPr>
            <a:cxnSpLocks/>
            <a:stCxn id="1814" idx="1"/>
            <a:endCxn id="1792" idx="3"/>
          </p:cNvCxnSpPr>
          <p:nvPr/>
        </p:nvCxnSpPr>
        <p:spPr>
          <a:xfrm flipH="1" flipV="1">
            <a:off x="6022042" y="1775816"/>
            <a:ext cx="178034" cy="6018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796;p43">
            <a:extLst>
              <a:ext uri="{FF2B5EF4-FFF2-40B4-BE49-F238E27FC236}">
                <a16:creationId xmlns:a16="http://schemas.microsoft.com/office/drawing/2014/main" id="{37B3C9E3-3F42-2BD8-015F-843B12325B62}"/>
              </a:ext>
            </a:extLst>
          </p:cNvPr>
          <p:cNvSpPr/>
          <p:nvPr/>
        </p:nvSpPr>
        <p:spPr>
          <a:xfrm>
            <a:off x="5612476" y="3431247"/>
            <a:ext cx="1219813" cy="3687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Atratividade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0" name="Google Shape;1796;p43">
            <a:extLst>
              <a:ext uri="{FF2B5EF4-FFF2-40B4-BE49-F238E27FC236}">
                <a16:creationId xmlns:a16="http://schemas.microsoft.com/office/drawing/2014/main" id="{5CCC3E89-9654-5A07-9F65-6A501D1A568D}"/>
              </a:ext>
            </a:extLst>
          </p:cNvPr>
          <p:cNvSpPr/>
          <p:nvPr/>
        </p:nvSpPr>
        <p:spPr>
          <a:xfrm>
            <a:off x="4212389" y="3404481"/>
            <a:ext cx="1142117" cy="4376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Interação</a:t>
            </a:r>
            <a:r>
              <a:rPr lang="en-US" sz="1200" dirty="0">
                <a:latin typeface="Montagu Slab" panose="020B0604020202020204" charset="0"/>
              </a:rPr>
              <a:t> social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1" name="Google Shape;1796;p43">
            <a:extLst>
              <a:ext uri="{FF2B5EF4-FFF2-40B4-BE49-F238E27FC236}">
                <a16:creationId xmlns:a16="http://schemas.microsoft.com/office/drawing/2014/main" id="{4158BC26-5795-C240-E79E-51E29F8FBACD}"/>
              </a:ext>
            </a:extLst>
          </p:cNvPr>
          <p:cNvSpPr/>
          <p:nvPr/>
        </p:nvSpPr>
        <p:spPr>
          <a:xfrm>
            <a:off x="3370348" y="4145974"/>
            <a:ext cx="1461886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Agradabilidade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2" name="Google Shape;1796;p43">
            <a:extLst>
              <a:ext uri="{FF2B5EF4-FFF2-40B4-BE49-F238E27FC236}">
                <a16:creationId xmlns:a16="http://schemas.microsoft.com/office/drawing/2014/main" id="{BE880F18-FA65-8955-078F-D3DD3C81B76D}"/>
              </a:ext>
            </a:extLst>
          </p:cNvPr>
          <p:cNvSpPr/>
          <p:nvPr/>
        </p:nvSpPr>
        <p:spPr>
          <a:xfrm>
            <a:off x="4881019" y="4145975"/>
            <a:ext cx="1142116" cy="48974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Dominância</a:t>
            </a:r>
            <a:endParaRPr sz="1200" dirty="0">
              <a:latin typeface="Montagu Slab" panose="020B0604020202020204" charset="0"/>
            </a:endParaRPr>
          </a:p>
        </p:txBody>
      </p:sp>
      <p:grpSp>
        <p:nvGrpSpPr>
          <p:cNvPr id="1823" name="Google Shape;1487;p38">
            <a:extLst>
              <a:ext uri="{FF2B5EF4-FFF2-40B4-BE49-F238E27FC236}">
                <a16:creationId xmlns:a16="http://schemas.microsoft.com/office/drawing/2014/main" id="{29ADAA60-F299-8579-57BC-2BE920F1E66B}"/>
              </a:ext>
            </a:extLst>
          </p:cNvPr>
          <p:cNvGrpSpPr/>
          <p:nvPr/>
        </p:nvGrpSpPr>
        <p:grpSpPr>
          <a:xfrm>
            <a:off x="-1884453" y="2123187"/>
            <a:ext cx="1390044" cy="3451961"/>
            <a:chOff x="6472280" y="2184780"/>
            <a:chExt cx="939295" cy="2332595"/>
          </a:xfrm>
        </p:grpSpPr>
        <p:sp>
          <p:nvSpPr>
            <p:cNvPr id="1824" name="Google Shape;1488;p38">
              <a:extLst>
                <a:ext uri="{FF2B5EF4-FFF2-40B4-BE49-F238E27FC236}">
                  <a16:creationId xmlns:a16="http://schemas.microsoft.com/office/drawing/2014/main" id="{945E3613-FE83-7992-73AF-448584BC5A96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489;p38">
              <a:extLst>
                <a:ext uri="{FF2B5EF4-FFF2-40B4-BE49-F238E27FC236}">
                  <a16:creationId xmlns:a16="http://schemas.microsoft.com/office/drawing/2014/main" id="{B2EAC6AC-3B76-AEA9-1ED9-1516D60BF11C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490;p38">
              <a:extLst>
                <a:ext uri="{FF2B5EF4-FFF2-40B4-BE49-F238E27FC236}">
                  <a16:creationId xmlns:a16="http://schemas.microsoft.com/office/drawing/2014/main" id="{9C5A2B14-DDA4-2181-7368-E71CBF2AD513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491;p38">
              <a:extLst>
                <a:ext uri="{FF2B5EF4-FFF2-40B4-BE49-F238E27FC236}">
                  <a16:creationId xmlns:a16="http://schemas.microsoft.com/office/drawing/2014/main" id="{E43DD240-184D-2B75-FEF8-1610DFDBDD08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492;p38">
              <a:extLst>
                <a:ext uri="{FF2B5EF4-FFF2-40B4-BE49-F238E27FC236}">
                  <a16:creationId xmlns:a16="http://schemas.microsoft.com/office/drawing/2014/main" id="{5F3497F4-4BDC-EA9B-4007-6181E2105705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493;p38">
              <a:extLst>
                <a:ext uri="{FF2B5EF4-FFF2-40B4-BE49-F238E27FC236}">
                  <a16:creationId xmlns:a16="http://schemas.microsoft.com/office/drawing/2014/main" id="{990DE5FA-1CEA-B0D1-965C-B1E179F2F7D7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494;p38">
              <a:extLst>
                <a:ext uri="{FF2B5EF4-FFF2-40B4-BE49-F238E27FC236}">
                  <a16:creationId xmlns:a16="http://schemas.microsoft.com/office/drawing/2014/main" id="{94E3AC7E-371C-61AD-3679-73A850510095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495;p38">
              <a:extLst>
                <a:ext uri="{FF2B5EF4-FFF2-40B4-BE49-F238E27FC236}">
                  <a16:creationId xmlns:a16="http://schemas.microsoft.com/office/drawing/2014/main" id="{52AFF944-2B83-33B5-A51A-11C5804A6B5A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496;p38">
              <a:extLst>
                <a:ext uri="{FF2B5EF4-FFF2-40B4-BE49-F238E27FC236}">
                  <a16:creationId xmlns:a16="http://schemas.microsoft.com/office/drawing/2014/main" id="{0DAD18D1-B39F-4C3B-A027-F90F11E6E665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497;p38">
              <a:extLst>
                <a:ext uri="{FF2B5EF4-FFF2-40B4-BE49-F238E27FC236}">
                  <a16:creationId xmlns:a16="http://schemas.microsoft.com/office/drawing/2014/main" id="{348C924B-2979-49DE-1913-455469896E5B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498;p38">
              <a:extLst>
                <a:ext uri="{FF2B5EF4-FFF2-40B4-BE49-F238E27FC236}">
                  <a16:creationId xmlns:a16="http://schemas.microsoft.com/office/drawing/2014/main" id="{1D8EE090-D270-4206-6AD3-28FF08E9BD6E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499;p38">
              <a:extLst>
                <a:ext uri="{FF2B5EF4-FFF2-40B4-BE49-F238E27FC236}">
                  <a16:creationId xmlns:a16="http://schemas.microsoft.com/office/drawing/2014/main" id="{60ABF4E1-1E6F-A170-5382-AA3923C68CB5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500;p38">
              <a:extLst>
                <a:ext uri="{FF2B5EF4-FFF2-40B4-BE49-F238E27FC236}">
                  <a16:creationId xmlns:a16="http://schemas.microsoft.com/office/drawing/2014/main" id="{FC856B96-4607-473D-6484-441B604F5E19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501;p38">
              <a:extLst>
                <a:ext uri="{FF2B5EF4-FFF2-40B4-BE49-F238E27FC236}">
                  <a16:creationId xmlns:a16="http://schemas.microsoft.com/office/drawing/2014/main" id="{49C9C589-2C10-E370-CED6-8B7EFAE385DA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502;p38">
              <a:extLst>
                <a:ext uri="{FF2B5EF4-FFF2-40B4-BE49-F238E27FC236}">
                  <a16:creationId xmlns:a16="http://schemas.microsoft.com/office/drawing/2014/main" id="{AB11154C-73AC-C0E4-94C1-A082233A0647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503;p38">
              <a:extLst>
                <a:ext uri="{FF2B5EF4-FFF2-40B4-BE49-F238E27FC236}">
                  <a16:creationId xmlns:a16="http://schemas.microsoft.com/office/drawing/2014/main" id="{9E88EE31-8EE4-30AF-F0ED-EE066B0DC4D7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504;p38">
              <a:extLst>
                <a:ext uri="{FF2B5EF4-FFF2-40B4-BE49-F238E27FC236}">
                  <a16:creationId xmlns:a16="http://schemas.microsoft.com/office/drawing/2014/main" id="{C5740553-019D-9B28-307D-E3A65189F63C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505;p38">
              <a:extLst>
                <a:ext uri="{FF2B5EF4-FFF2-40B4-BE49-F238E27FC236}">
                  <a16:creationId xmlns:a16="http://schemas.microsoft.com/office/drawing/2014/main" id="{D0124D3F-900F-CB90-7016-A092130B243B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506;p38">
              <a:extLst>
                <a:ext uri="{FF2B5EF4-FFF2-40B4-BE49-F238E27FC236}">
                  <a16:creationId xmlns:a16="http://schemas.microsoft.com/office/drawing/2014/main" id="{DB3A4A2F-3216-1BFF-DADC-1BAC1410AF19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507;p38">
              <a:extLst>
                <a:ext uri="{FF2B5EF4-FFF2-40B4-BE49-F238E27FC236}">
                  <a16:creationId xmlns:a16="http://schemas.microsoft.com/office/drawing/2014/main" id="{F5E77B6F-3E93-F2FD-EE9C-F11F918767AF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508;p38">
              <a:extLst>
                <a:ext uri="{FF2B5EF4-FFF2-40B4-BE49-F238E27FC236}">
                  <a16:creationId xmlns:a16="http://schemas.microsoft.com/office/drawing/2014/main" id="{708A9FD7-E523-041E-C227-278957FB2E75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509;p38">
              <a:extLst>
                <a:ext uri="{FF2B5EF4-FFF2-40B4-BE49-F238E27FC236}">
                  <a16:creationId xmlns:a16="http://schemas.microsoft.com/office/drawing/2014/main" id="{7C078D67-D39B-CDF0-A191-7A733C43461D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510;p38">
              <a:extLst>
                <a:ext uri="{FF2B5EF4-FFF2-40B4-BE49-F238E27FC236}">
                  <a16:creationId xmlns:a16="http://schemas.microsoft.com/office/drawing/2014/main" id="{3845D50D-794B-0B59-7A32-DDC464E215DC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511;p38">
              <a:extLst>
                <a:ext uri="{FF2B5EF4-FFF2-40B4-BE49-F238E27FC236}">
                  <a16:creationId xmlns:a16="http://schemas.microsoft.com/office/drawing/2014/main" id="{2F833723-D516-38B1-6D14-5C771185F6DB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12;p38">
              <a:extLst>
                <a:ext uri="{FF2B5EF4-FFF2-40B4-BE49-F238E27FC236}">
                  <a16:creationId xmlns:a16="http://schemas.microsoft.com/office/drawing/2014/main" id="{8F3347D2-64C7-CD69-ADA1-3C5BE4FF8D2C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13;p38">
              <a:extLst>
                <a:ext uri="{FF2B5EF4-FFF2-40B4-BE49-F238E27FC236}">
                  <a16:creationId xmlns:a16="http://schemas.microsoft.com/office/drawing/2014/main" id="{CC70736D-3ABE-05C2-EE9B-24552F315862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14;p38">
              <a:extLst>
                <a:ext uri="{FF2B5EF4-FFF2-40B4-BE49-F238E27FC236}">
                  <a16:creationId xmlns:a16="http://schemas.microsoft.com/office/drawing/2014/main" id="{52D7AEA8-C32E-243F-313E-3BDD2EDA3223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15;p38">
              <a:extLst>
                <a:ext uri="{FF2B5EF4-FFF2-40B4-BE49-F238E27FC236}">
                  <a16:creationId xmlns:a16="http://schemas.microsoft.com/office/drawing/2014/main" id="{80C1B44B-A9D4-3CF2-1CC3-98D6184C0A0B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16;p38">
              <a:extLst>
                <a:ext uri="{FF2B5EF4-FFF2-40B4-BE49-F238E27FC236}">
                  <a16:creationId xmlns:a16="http://schemas.microsoft.com/office/drawing/2014/main" id="{255577B9-354F-239B-219E-C3635C33CAB9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17;p38">
              <a:extLst>
                <a:ext uri="{FF2B5EF4-FFF2-40B4-BE49-F238E27FC236}">
                  <a16:creationId xmlns:a16="http://schemas.microsoft.com/office/drawing/2014/main" id="{AC43F471-5CEA-2F60-9F43-8A019EC9A9B8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18;p38">
              <a:extLst>
                <a:ext uri="{FF2B5EF4-FFF2-40B4-BE49-F238E27FC236}">
                  <a16:creationId xmlns:a16="http://schemas.microsoft.com/office/drawing/2014/main" id="{08569948-4C5F-F7EA-FE7A-48F2A9036F59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19;p38">
              <a:extLst>
                <a:ext uri="{FF2B5EF4-FFF2-40B4-BE49-F238E27FC236}">
                  <a16:creationId xmlns:a16="http://schemas.microsoft.com/office/drawing/2014/main" id="{54A53C0C-BAD6-8308-0E88-1DDAB3CDB4C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20;p38">
              <a:extLst>
                <a:ext uri="{FF2B5EF4-FFF2-40B4-BE49-F238E27FC236}">
                  <a16:creationId xmlns:a16="http://schemas.microsoft.com/office/drawing/2014/main" id="{FDE0ADD7-2FA8-E173-273F-DC8E4FCACC87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21;p38">
              <a:extLst>
                <a:ext uri="{FF2B5EF4-FFF2-40B4-BE49-F238E27FC236}">
                  <a16:creationId xmlns:a16="http://schemas.microsoft.com/office/drawing/2014/main" id="{CB8CEACA-77C0-9311-8692-05DD550B467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22;p38">
              <a:extLst>
                <a:ext uri="{FF2B5EF4-FFF2-40B4-BE49-F238E27FC236}">
                  <a16:creationId xmlns:a16="http://schemas.microsoft.com/office/drawing/2014/main" id="{45BE7A1A-9CFE-C1F4-C475-9EFC6AF564C7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23;p38">
              <a:extLst>
                <a:ext uri="{FF2B5EF4-FFF2-40B4-BE49-F238E27FC236}">
                  <a16:creationId xmlns:a16="http://schemas.microsoft.com/office/drawing/2014/main" id="{EAFD3849-58DD-6BBD-3F6B-F6978C5AED4B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868" name="Google Shape;1800;p43">
            <a:extLst>
              <a:ext uri="{FF2B5EF4-FFF2-40B4-BE49-F238E27FC236}">
                <a16:creationId xmlns:a16="http://schemas.microsoft.com/office/drawing/2014/main" id="{E0426514-BAF6-A4F5-8833-090E060D54EC}"/>
              </a:ext>
            </a:extLst>
          </p:cNvPr>
          <p:cNvCxnSpPr>
            <a:cxnSpLocks/>
            <a:stCxn id="1792" idx="0"/>
            <a:endCxn id="8" idx="2"/>
          </p:cNvCxnSpPr>
          <p:nvPr/>
        </p:nvCxnSpPr>
        <p:spPr>
          <a:xfrm flipV="1">
            <a:off x="5434827" y="1111042"/>
            <a:ext cx="0" cy="340399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796;p43">
            <a:extLst>
              <a:ext uri="{FF2B5EF4-FFF2-40B4-BE49-F238E27FC236}">
                <a16:creationId xmlns:a16="http://schemas.microsoft.com/office/drawing/2014/main" id="{90BE2C9C-55C4-8519-4D8D-05E2C9D738B3}"/>
              </a:ext>
            </a:extLst>
          </p:cNvPr>
          <p:cNvSpPr/>
          <p:nvPr/>
        </p:nvSpPr>
        <p:spPr>
          <a:xfrm>
            <a:off x="7356548" y="2501299"/>
            <a:ext cx="1614338" cy="679634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5"/>
                </a:solidFill>
                <a:latin typeface="Montagu Slab" panose="020B0604020202020204" charset="0"/>
              </a:rPr>
              <a:t>Personalidade</a:t>
            </a:r>
            <a:endParaRPr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sp>
        <p:nvSpPr>
          <p:cNvPr id="1872" name="Google Shape;1796;p43">
            <a:extLst>
              <a:ext uri="{FF2B5EF4-FFF2-40B4-BE49-F238E27FC236}">
                <a16:creationId xmlns:a16="http://schemas.microsoft.com/office/drawing/2014/main" id="{C5B3C1E3-1A7C-3AD1-082F-48E405F86A0F}"/>
              </a:ext>
            </a:extLst>
          </p:cNvPr>
          <p:cNvSpPr/>
          <p:nvPr/>
        </p:nvSpPr>
        <p:spPr>
          <a:xfrm>
            <a:off x="7110135" y="4109193"/>
            <a:ext cx="1549536" cy="73944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Five Factor Model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73" name="Google Shape;1796;p43">
            <a:extLst>
              <a:ext uri="{FF2B5EF4-FFF2-40B4-BE49-F238E27FC236}">
                <a16:creationId xmlns:a16="http://schemas.microsoft.com/office/drawing/2014/main" id="{7A81277B-8338-67FC-643C-5EA378EC1A01}"/>
              </a:ext>
            </a:extLst>
          </p:cNvPr>
          <p:cNvSpPr/>
          <p:nvPr/>
        </p:nvSpPr>
        <p:spPr>
          <a:xfrm>
            <a:off x="7929244" y="3439985"/>
            <a:ext cx="1059325" cy="54999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Arquétipos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74" name="Google Shape;1801;p43">
            <a:extLst>
              <a:ext uri="{FF2B5EF4-FFF2-40B4-BE49-F238E27FC236}">
                <a16:creationId xmlns:a16="http://schemas.microsoft.com/office/drawing/2014/main" id="{A8668AB3-1185-0DE2-58CC-DE13D274CF34}"/>
              </a:ext>
            </a:extLst>
          </p:cNvPr>
          <p:cNvCxnSpPr>
            <a:cxnSpLocks/>
            <a:stCxn id="1814" idx="2"/>
            <a:endCxn id="1793" idx="0"/>
          </p:cNvCxnSpPr>
          <p:nvPr/>
        </p:nvCxnSpPr>
        <p:spPr>
          <a:xfrm rot="5400000">
            <a:off x="6105212" y="1721981"/>
            <a:ext cx="404016" cy="11724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01;p43">
            <a:extLst>
              <a:ext uri="{FF2B5EF4-FFF2-40B4-BE49-F238E27FC236}">
                <a16:creationId xmlns:a16="http://schemas.microsoft.com/office/drawing/2014/main" id="{2B80F4DC-17AA-57F1-346D-32809D8BE9C5}"/>
              </a:ext>
            </a:extLst>
          </p:cNvPr>
          <p:cNvCxnSpPr>
            <a:cxnSpLocks/>
            <a:stCxn id="1814" idx="2"/>
            <a:endCxn id="1871" idx="0"/>
          </p:cNvCxnSpPr>
          <p:nvPr/>
        </p:nvCxnSpPr>
        <p:spPr>
          <a:xfrm rot="16200000" flipH="1">
            <a:off x="7331041" y="1668622"/>
            <a:ext cx="395091" cy="12702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8" name="Google Shape;1801;p43">
            <a:extLst>
              <a:ext uri="{FF2B5EF4-FFF2-40B4-BE49-F238E27FC236}">
                <a16:creationId xmlns:a16="http://schemas.microsoft.com/office/drawing/2014/main" id="{C41C6AAE-4994-0F10-A0EB-9BD85171CCD7}"/>
              </a:ext>
            </a:extLst>
          </p:cNvPr>
          <p:cNvCxnSpPr>
            <a:cxnSpLocks/>
            <a:stCxn id="1820" idx="0"/>
            <a:endCxn id="1793" idx="2"/>
          </p:cNvCxnSpPr>
          <p:nvPr/>
        </p:nvCxnSpPr>
        <p:spPr>
          <a:xfrm rot="5400000" flipH="1" flipV="1">
            <a:off x="5144905" y="2828402"/>
            <a:ext cx="214623" cy="9375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1" name="Google Shape;1801;p43">
            <a:extLst>
              <a:ext uri="{FF2B5EF4-FFF2-40B4-BE49-F238E27FC236}">
                <a16:creationId xmlns:a16="http://schemas.microsoft.com/office/drawing/2014/main" id="{2B1511CC-FE70-F33A-11FE-8F69838128AF}"/>
              </a:ext>
            </a:extLst>
          </p:cNvPr>
          <p:cNvCxnSpPr>
            <a:cxnSpLocks/>
            <a:stCxn id="1819" idx="0"/>
            <a:endCxn id="1793" idx="2"/>
          </p:cNvCxnSpPr>
          <p:nvPr/>
        </p:nvCxnSpPr>
        <p:spPr>
          <a:xfrm rot="16200000" flipV="1">
            <a:off x="5850990" y="3059853"/>
            <a:ext cx="241389" cy="5013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5" name="Google Shape;1801;p43">
            <a:extLst>
              <a:ext uri="{FF2B5EF4-FFF2-40B4-BE49-F238E27FC236}">
                <a16:creationId xmlns:a16="http://schemas.microsoft.com/office/drawing/2014/main" id="{C7E42770-108C-9DF7-B6AE-4F30D3BDB11D}"/>
              </a:ext>
            </a:extLst>
          </p:cNvPr>
          <p:cNvCxnSpPr>
            <a:cxnSpLocks/>
            <a:stCxn id="1820" idx="2"/>
            <a:endCxn id="1821" idx="0"/>
          </p:cNvCxnSpPr>
          <p:nvPr/>
        </p:nvCxnSpPr>
        <p:spPr>
          <a:xfrm rot="5400000">
            <a:off x="4290432" y="3652958"/>
            <a:ext cx="303876" cy="6821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8" name="Google Shape;1801;p43">
            <a:extLst>
              <a:ext uri="{FF2B5EF4-FFF2-40B4-BE49-F238E27FC236}">
                <a16:creationId xmlns:a16="http://schemas.microsoft.com/office/drawing/2014/main" id="{6A5B5431-6179-B2AB-CC8F-256F772A5A20}"/>
              </a:ext>
            </a:extLst>
          </p:cNvPr>
          <p:cNvCxnSpPr>
            <a:cxnSpLocks/>
            <a:stCxn id="1820" idx="2"/>
            <a:endCxn id="1822" idx="0"/>
          </p:cNvCxnSpPr>
          <p:nvPr/>
        </p:nvCxnSpPr>
        <p:spPr>
          <a:xfrm rot="16200000" flipH="1">
            <a:off x="4965824" y="3659721"/>
            <a:ext cx="303877" cy="6686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6" name="Google Shape;1801;p43">
            <a:extLst>
              <a:ext uri="{FF2B5EF4-FFF2-40B4-BE49-F238E27FC236}">
                <a16:creationId xmlns:a16="http://schemas.microsoft.com/office/drawing/2014/main" id="{B7E5CFDE-3A21-78EF-4F57-EB79CF43051B}"/>
              </a:ext>
            </a:extLst>
          </p:cNvPr>
          <p:cNvCxnSpPr>
            <a:cxnSpLocks/>
            <a:stCxn id="1873" idx="0"/>
            <a:endCxn id="1871" idx="2"/>
          </p:cNvCxnSpPr>
          <p:nvPr/>
        </p:nvCxnSpPr>
        <p:spPr>
          <a:xfrm rot="16200000" flipV="1">
            <a:off x="8181786" y="3162864"/>
            <a:ext cx="259052" cy="2951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801;p43">
            <a:extLst>
              <a:ext uri="{FF2B5EF4-FFF2-40B4-BE49-F238E27FC236}">
                <a16:creationId xmlns:a16="http://schemas.microsoft.com/office/drawing/2014/main" id="{5DE751D7-34A5-29A9-5C79-61C0DAAB016D}"/>
              </a:ext>
            </a:extLst>
          </p:cNvPr>
          <p:cNvCxnSpPr>
            <a:cxnSpLocks/>
            <a:stCxn id="1872" idx="0"/>
            <a:endCxn id="1871" idx="2"/>
          </p:cNvCxnSpPr>
          <p:nvPr/>
        </p:nvCxnSpPr>
        <p:spPr>
          <a:xfrm rot="5400000" flipH="1" flipV="1">
            <a:off x="7560180" y="3505656"/>
            <a:ext cx="928260" cy="278814"/>
          </a:xfrm>
          <a:prstGeom prst="bentConnector3">
            <a:avLst>
              <a:gd name="adj1" fmla="val 85025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796;p43">
            <a:extLst>
              <a:ext uri="{FF2B5EF4-FFF2-40B4-BE49-F238E27FC236}">
                <a16:creationId xmlns:a16="http://schemas.microsoft.com/office/drawing/2014/main" id="{C2BF485A-5BCF-6181-8F97-FF4B9B94B1FB}"/>
              </a:ext>
            </a:extLst>
          </p:cNvPr>
          <p:cNvSpPr/>
          <p:nvPr/>
        </p:nvSpPr>
        <p:spPr>
          <a:xfrm>
            <a:off x="416455" y="1696399"/>
            <a:ext cx="1386757" cy="574605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Jogo digital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917" name="Google Shape;1796;p43">
            <a:extLst>
              <a:ext uri="{FF2B5EF4-FFF2-40B4-BE49-F238E27FC236}">
                <a16:creationId xmlns:a16="http://schemas.microsoft.com/office/drawing/2014/main" id="{9312EF0C-EF90-298E-D313-6A8F968AC2B0}"/>
              </a:ext>
            </a:extLst>
          </p:cNvPr>
          <p:cNvSpPr/>
          <p:nvPr/>
        </p:nvSpPr>
        <p:spPr>
          <a:xfrm>
            <a:off x="122603" y="2452483"/>
            <a:ext cx="795030" cy="4452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Ação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96E188A9-57D4-29D0-8ECB-EEFCD65847D3}"/>
              </a:ext>
            </a:extLst>
          </p:cNvPr>
          <p:cNvSpPr/>
          <p:nvPr/>
        </p:nvSpPr>
        <p:spPr>
          <a:xfrm>
            <a:off x="1173711" y="2439517"/>
            <a:ext cx="1067527" cy="47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Estratégia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5" name="Google Shape;1796;p43">
            <a:extLst>
              <a:ext uri="{FF2B5EF4-FFF2-40B4-BE49-F238E27FC236}">
                <a16:creationId xmlns:a16="http://schemas.microsoft.com/office/drawing/2014/main" id="{155EF71A-5291-82B3-F5BC-838A5B1A81AA}"/>
              </a:ext>
            </a:extLst>
          </p:cNvPr>
          <p:cNvSpPr/>
          <p:nvPr/>
        </p:nvSpPr>
        <p:spPr>
          <a:xfrm>
            <a:off x="3046381" y="3193771"/>
            <a:ext cx="656902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RPG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6" name="Google Shape;1796;p43">
            <a:extLst>
              <a:ext uri="{FF2B5EF4-FFF2-40B4-BE49-F238E27FC236}">
                <a16:creationId xmlns:a16="http://schemas.microsoft.com/office/drawing/2014/main" id="{09C5F387-6B4E-6548-9957-F36ACEE3036C}"/>
              </a:ext>
            </a:extLst>
          </p:cNvPr>
          <p:cNvSpPr/>
          <p:nvPr/>
        </p:nvSpPr>
        <p:spPr>
          <a:xfrm>
            <a:off x="2564097" y="2436164"/>
            <a:ext cx="1011657" cy="49884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Desporto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7" name="Google Shape;1796;p43">
            <a:extLst>
              <a:ext uri="{FF2B5EF4-FFF2-40B4-BE49-F238E27FC236}">
                <a16:creationId xmlns:a16="http://schemas.microsoft.com/office/drawing/2014/main" id="{4726C4AB-15CD-5817-DC1F-61223E59498D}"/>
              </a:ext>
            </a:extLst>
          </p:cNvPr>
          <p:cNvSpPr/>
          <p:nvPr/>
        </p:nvSpPr>
        <p:spPr>
          <a:xfrm>
            <a:off x="1714173" y="3172587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Simulação</a:t>
            </a:r>
            <a:r>
              <a:rPr lang="en-US" sz="1200" dirty="0">
                <a:latin typeface="Montagu Slab" panose="020B0604020202020204" charset="0"/>
              </a:rPr>
              <a:t> </a:t>
            </a:r>
            <a:r>
              <a:rPr lang="en-US" sz="1200" dirty="0" err="1">
                <a:latin typeface="Montagu Slab" panose="020B0604020202020204" charset="0"/>
              </a:rPr>
              <a:t>veículos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8" name="Google Shape;1796;p43">
            <a:extLst>
              <a:ext uri="{FF2B5EF4-FFF2-40B4-BE49-F238E27FC236}">
                <a16:creationId xmlns:a16="http://schemas.microsoft.com/office/drawing/2014/main" id="{0142E892-7E22-4BE6-A38F-421CE31B9F90}"/>
              </a:ext>
            </a:extLst>
          </p:cNvPr>
          <p:cNvSpPr/>
          <p:nvPr/>
        </p:nvSpPr>
        <p:spPr>
          <a:xfrm>
            <a:off x="345191" y="3163209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Construção</a:t>
            </a:r>
            <a:r>
              <a:rPr lang="en-US" sz="1200" dirty="0">
                <a:latin typeface="Montagu Slab" panose="020B0604020202020204" charset="0"/>
              </a:rPr>
              <a:t> e </a:t>
            </a:r>
            <a:r>
              <a:rPr lang="en-US" sz="1200" dirty="0" err="1">
                <a:latin typeface="Montagu Slab" panose="020B0604020202020204" charset="0"/>
              </a:rPr>
              <a:t>gestão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9" name="Google Shape;1796;p43">
            <a:extLst>
              <a:ext uri="{FF2B5EF4-FFF2-40B4-BE49-F238E27FC236}">
                <a16:creationId xmlns:a16="http://schemas.microsoft.com/office/drawing/2014/main" id="{654CF9A7-5AFA-C61A-8FF4-6DE82305252F}"/>
              </a:ext>
            </a:extLst>
          </p:cNvPr>
          <p:cNvSpPr/>
          <p:nvPr/>
        </p:nvSpPr>
        <p:spPr>
          <a:xfrm>
            <a:off x="1936272" y="3927183"/>
            <a:ext cx="1038215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agu Slab" panose="020B0604020202020204" charset="0"/>
              </a:rPr>
              <a:t>Aventura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620" name="Google Shape;1796;p43">
            <a:extLst>
              <a:ext uri="{FF2B5EF4-FFF2-40B4-BE49-F238E27FC236}">
                <a16:creationId xmlns:a16="http://schemas.microsoft.com/office/drawing/2014/main" id="{F7A9674F-40D1-9C39-47F7-C0558E6E161D}"/>
              </a:ext>
            </a:extLst>
          </p:cNvPr>
          <p:cNvSpPr/>
          <p:nvPr/>
        </p:nvSpPr>
        <p:spPr>
          <a:xfrm>
            <a:off x="316319" y="3880021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Puzzle-games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1" name="Google Shape;1796;p43">
            <a:extLst>
              <a:ext uri="{FF2B5EF4-FFF2-40B4-BE49-F238E27FC236}">
                <a16:creationId xmlns:a16="http://schemas.microsoft.com/office/drawing/2014/main" id="{03BA1CC9-736C-550C-39DF-67F04A09A04D}"/>
              </a:ext>
            </a:extLst>
          </p:cNvPr>
          <p:cNvSpPr/>
          <p:nvPr/>
        </p:nvSpPr>
        <p:spPr>
          <a:xfrm>
            <a:off x="1124876" y="4616350"/>
            <a:ext cx="994611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Shooters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2" name="Google Shape;1796;p43">
            <a:extLst>
              <a:ext uri="{FF2B5EF4-FFF2-40B4-BE49-F238E27FC236}">
                <a16:creationId xmlns:a16="http://schemas.microsoft.com/office/drawing/2014/main" id="{2AA21762-0117-76D9-ABF9-706791601D2A}"/>
              </a:ext>
            </a:extLst>
          </p:cNvPr>
          <p:cNvSpPr/>
          <p:nvPr/>
        </p:nvSpPr>
        <p:spPr>
          <a:xfrm>
            <a:off x="2174222" y="1734277"/>
            <a:ext cx="1174430" cy="498848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/>
                </a:solidFill>
                <a:latin typeface="Montagu Slab" panose="020B0604020202020204" charset="0"/>
              </a:rPr>
              <a:t>Visual Novel</a:t>
            </a:r>
            <a:endParaRPr b="1"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cxnSp>
        <p:nvCxnSpPr>
          <p:cNvPr id="1623" name="Google Shape;1801;p43">
            <a:extLst>
              <a:ext uri="{FF2B5EF4-FFF2-40B4-BE49-F238E27FC236}">
                <a16:creationId xmlns:a16="http://schemas.microsoft.com/office/drawing/2014/main" id="{59EC9604-7E8B-9DD9-9DA5-B4BE8E34AF11}"/>
              </a:ext>
            </a:extLst>
          </p:cNvPr>
          <p:cNvCxnSpPr>
            <a:cxnSpLocks/>
            <a:stCxn id="1916" idx="2"/>
            <a:endCxn id="1917" idx="0"/>
          </p:cNvCxnSpPr>
          <p:nvPr/>
        </p:nvCxnSpPr>
        <p:spPr>
          <a:xfrm rot="5400000">
            <a:off x="724237" y="2066885"/>
            <a:ext cx="181479" cy="5897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D3736C70-3943-E02C-D322-78569466FC8C}"/>
              </a:ext>
            </a:extLst>
          </p:cNvPr>
          <p:cNvCxnSpPr>
            <a:cxnSpLocks/>
            <a:stCxn id="1614" idx="0"/>
            <a:endCxn id="1916" idx="2"/>
          </p:cNvCxnSpPr>
          <p:nvPr/>
        </p:nvCxnSpPr>
        <p:spPr>
          <a:xfrm rot="16200000" flipV="1">
            <a:off x="1324399" y="2056440"/>
            <a:ext cx="168513" cy="5976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0;p43">
            <a:extLst>
              <a:ext uri="{FF2B5EF4-FFF2-40B4-BE49-F238E27FC236}">
                <a16:creationId xmlns:a16="http://schemas.microsoft.com/office/drawing/2014/main" id="{9F9613D9-D4BC-E54B-BDA4-59693839844F}"/>
              </a:ext>
            </a:extLst>
          </p:cNvPr>
          <p:cNvCxnSpPr>
            <a:cxnSpLocks/>
            <a:stCxn id="1622" idx="1"/>
            <a:endCxn id="1916" idx="3"/>
          </p:cNvCxnSpPr>
          <p:nvPr/>
        </p:nvCxnSpPr>
        <p:spPr>
          <a:xfrm flipH="1">
            <a:off x="1803212" y="1983701"/>
            <a:ext cx="371010" cy="1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801;p43">
            <a:extLst>
              <a:ext uri="{FF2B5EF4-FFF2-40B4-BE49-F238E27FC236}">
                <a16:creationId xmlns:a16="http://schemas.microsoft.com/office/drawing/2014/main" id="{995E478C-57EC-53FE-370F-83457620A1B0}"/>
              </a:ext>
            </a:extLst>
          </p:cNvPr>
          <p:cNvCxnSpPr>
            <a:cxnSpLocks/>
            <a:stCxn id="1616" idx="0"/>
            <a:endCxn id="1916" idx="2"/>
          </p:cNvCxnSpPr>
          <p:nvPr/>
        </p:nvCxnSpPr>
        <p:spPr>
          <a:xfrm rot="16200000" flipV="1">
            <a:off x="2007300" y="1373538"/>
            <a:ext cx="165160" cy="19600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801;p43">
            <a:extLst>
              <a:ext uri="{FF2B5EF4-FFF2-40B4-BE49-F238E27FC236}">
                <a16:creationId xmlns:a16="http://schemas.microsoft.com/office/drawing/2014/main" id="{B850E0E0-9E63-3CF7-0AF3-6EF115847FCE}"/>
              </a:ext>
            </a:extLst>
          </p:cNvPr>
          <p:cNvCxnSpPr>
            <a:cxnSpLocks/>
            <a:stCxn id="1916" idx="2"/>
            <a:endCxn id="1618" idx="0"/>
          </p:cNvCxnSpPr>
          <p:nvPr/>
        </p:nvCxnSpPr>
        <p:spPr>
          <a:xfrm rot="5400000">
            <a:off x="575018" y="2628392"/>
            <a:ext cx="892205" cy="177428"/>
          </a:xfrm>
          <a:prstGeom prst="bentConnector3">
            <a:avLst>
              <a:gd name="adj1" fmla="val 8644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" name="Google Shape;1801;p43">
            <a:extLst>
              <a:ext uri="{FF2B5EF4-FFF2-40B4-BE49-F238E27FC236}">
                <a16:creationId xmlns:a16="http://schemas.microsoft.com/office/drawing/2014/main" id="{AA7AEE11-A961-E30F-19EA-2040FD31C31E}"/>
              </a:ext>
            </a:extLst>
          </p:cNvPr>
          <p:cNvCxnSpPr>
            <a:cxnSpLocks/>
            <a:stCxn id="1617" idx="0"/>
            <a:endCxn id="1916" idx="2"/>
          </p:cNvCxnSpPr>
          <p:nvPr/>
        </p:nvCxnSpPr>
        <p:spPr>
          <a:xfrm rot="16200000" flipV="1">
            <a:off x="1254820" y="2126019"/>
            <a:ext cx="901583" cy="1191554"/>
          </a:xfrm>
          <a:prstGeom prst="bentConnector3">
            <a:avLst>
              <a:gd name="adj1" fmla="val 1439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8773B03D-EA5E-D29E-E77D-7704226CBA4D}"/>
              </a:ext>
            </a:extLst>
          </p:cNvPr>
          <p:cNvCxnSpPr>
            <a:cxnSpLocks/>
            <a:stCxn id="1615" idx="0"/>
            <a:endCxn id="1916" idx="2"/>
          </p:cNvCxnSpPr>
          <p:nvPr/>
        </p:nvCxnSpPr>
        <p:spPr>
          <a:xfrm rot="16200000" flipV="1">
            <a:off x="1780950" y="1599889"/>
            <a:ext cx="922767" cy="2264998"/>
          </a:xfrm>
          <a:prstGeom prst="bentConnector3">
            <a:avLst>
              <a:gd name="adj1" fmla="val 16528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8" name="Google Shape;1801;p43">
            <a:extLst>
              <a:ext uri="{FF2B5EF4-FFF2-40B4-BE49-F238E27FC236}">
                <a16:creationId xmlns:a16="http://schemas.microsoft.com/office/drawing/2014/main" id="{47598292-5D29-E116-02E5-5D90576FE01F}"/>
              </a:ext>
            </a:extLst>
          </p:cNvPr>
          <p:cNvCxnSpPr>
            <a:cxnSpLocks/>
            <a:stCxn id="1620" idx="0"/>
          </p:cNvCxnSpPr>
          <p:nvPr/>
        </p:nvCxnSpPr>
        <p:spPr>
          <a:xfrm rot="5400000" flipH="1" flipV="1">
            <a:off x="858424" y="3078859"/>
            <a:ext cx="846272" cy="756053"/>
          </a:xfrm>
          <a:prstGeom prst="bentConnector3">
            <a:avLst>
              <a:gd name="adj1" fmla="val 678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801;p43">
            <a:extLst>
              <a:ext uri="{FF2B5EF4-FFF2-40B4-BE49-F238E27FC236}">
                <a16:creationId xmlns:a16="http://schemas.microsoft.com/office/drawing/2014/main" id="{4A45ADCA-C126-82FD-1320-2CB3F8267753}"/>
              </a:ext>
            </a:extLst>
          </p:cNvPr>
          <p:cNvCxnSpPr>
            <a:cxnSpLocks/>
            <a:stCxn id="1619" idx="0"/>
          </p:cNvCxnSpPr>
          <p:nvPr/>
        </p:nvCxnSpPr>
        <p:spPr>
          <a:xfrm rot="16200000" flipV="1">
            <a:off x="1627561" y="3099364"/>
            <a:ext cx="859849" cy="795790"/>
          </a:xfrm>
          <a:prstGeom prst="bentConnector3">
            <a:avLst>
              <a:gd name="adj1" fmla="val 127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801;p43">
            <a:extLst>
              <a:ext uri="{FF2B5EF4-FFF2-40B4-BE49-F238E27FC236}">
                <a16:creationId xmlns:a16="http://schemas.microsoft.com/office/drawing/2014/main" id="{0F5B2137-8041-A9F2-477B-C3209BAC8EC5}"/>
              </a:ext>
            </a:extLst>
          </p:cNvPr>
          <p:cNvCxnSpPr>
            <a:cxnSpLocks/>
            <a:stCxn id="1621" idx="0"/>
          </p:cNvCxnSpPr>
          <p:nvPr/>
        </p:nvCxnSpPr>
        <p:spPr>
          <a:xfrm rot="5400000" flipH="1" flipV="1">
            <a:off x="1248029" y="4198989"/>
            <a:ext cx="791514" cy="43208"/>
          </a:xfrm>
          <a:prstGeom prst="bentConnector3">
            <a:avLst>
              <a:gd name="adj1" fmla="val 101024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561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</a:t>
            </a:r>
            <a:br>
              <a:rPr lang="en" sz="54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432957" y="1745269"/>
            <a:ext cx="5388814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Empatia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Depressão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5785154" y="-32194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METODOLOGIA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7060095" y="1074412"/>
            <a:ext cx="2021809" cy="3893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Design</a:t>
            </a:r>
            <a:r>
              <a:rPr lang="en" sz="1200" b="1" dirty="0"/>
              <a:t>-based research (DBR) dividida em 4 etapas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Análise;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Desenvolvimento;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Testagem;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Reflexão.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Fases do desenvolvimento de um jogo digital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Pré-produção;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Testagem;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Pós-produção.</a:t>
            </a:r>
          </a:p>
        </p:txBody>
      </p: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4285118" y="305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04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9358245" y="1206366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884;p36">
            <a:extLst>
              <a:ext uri="{FF2B5EF4-FFF2-40B4-BE49-F238E27FC236}">
                <a16:creationId xmlns:a16="http://schemas.microsoft.com/office/drawing/2014/main" id="{D67F4415-17E1-C790-206E-EC2C1EAD1BE6}"/>
              </a:ext>
            </a:extLst>
          </p:cNvPr>
          <p:cNvSpPr txBox="1">
            <a:spLocks/>
          </p:cNvSpPr>
          <p:nvPr/>
        </p:nvSpPr>
        <p:spPr>
          <a:xfrm>
            <a:off x="420361" y="163089"/>
            <a:ext cx="3739640" cy="100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en-US" sz="1200" b="1" dirty="0" err="1"/>
              <a:t>Cada</a:t>
            </a:r>
            <a:r>
              <a:rPr lang="en-US" sz="1200" b="1" dirty="0"/>
              <a:t> </a:t>
            </a:r>
            <a:r>
              <a:rPr lang="en-US" sz="1200" b="1" dirty="0" err="1"/>
              <a:t>fase</a:t>
            </a:r>
            <a:r>
              <a:rPr lang="en-US" sz="1200" b="1" dirty="0"/>
              <a:t> de </a:t>
            </a:r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dividida</a:t>
            </a:r>
            <a:r>
              <a:rPr lang="en-US" sz="1200" b="1" dirty="0"/>
              <a:t> </a:t>
            </a:r>
            <a:r>
              <a:rPr lang="en-US" sz="1200" b="1" dirty="0" err="1"/>
              <a:t>em</a:t>
            </a:r>
            <a:r>
              <a:rPr lang="en-US" sz="1200" b="1" dirty="0"/>
              <a:t> 1 ou mais </a:t>
            </a:r>
            <a:r>
              <a:rPr lang="en-US" sz="1200" b="1" dirty="0" err="1"/>
              <a:t>ciclos</a:t>
            </a:r>
            <a:r>
              <a:rPr lang="en-US" sz="1200" b="1" dirty="0"/>
              <a:t>/</a:t>
            </a:r>
            <a:r>
              <a:rPr lang="en-US" sz="1200" b="1" dirty="0" err="1"/>
              <a:t>iterações</a:t>
            </a:r>
            <a:r>
              <a:rPr lang="en-US" sz="1200" b="1" dirty="0"/>
              <a:t> de DBR, com o </a:t>
            </a:r>
            <a:r>
              <a:rPr lang="en-US" sz="1200" b="1" dirty="0" err="1"/>
              <a:t>intuito</a:t>
            </a:r>
            <a:r>
              <a:rPr lang="en-US" sz="1200" b="1" dirty="0"/>
              <a:t> de </a:t>
            </a:r>
            <a:r>
              <a:rPr lang="en-US" sz="1200" b="1" dirty="0" err="1"/>
              <a:t>produzir</a:t>
            </a:r>
            <a:r>
              <a:rPr lang="en-US" sz="1200" b="1" dirty="0"/>
              <a:t> 1 ou mais </a:t>
            </a:r>
            <a:r>
              <a:rPr lang="en-US" sz="1200" b="1" dirty="0" err="1"/>
              <a:t>artefactos</a:t>
            </a:r>
            <a:r>
              <a:rPr lang="en-US" sz="1200" b="1" dirty="0"/>
              <a:t>/</a:t>
            </a:r>
            <a:r>
              <a:rPr lang="en-US" sz="1200" b="1" dirty="0" err="1"/>
              <a:t>soluções</a:t>
            </a:r>
            <a:r>
              <a:rPr lang="en-US" sz="1200" b="1" dirty="0"/>
              <a:t>.</a:t>
            </a:r>
            <a:endParaRPr lang="en" sz="1200" dirty="0"/>
          </a:p>
        </p:txBody>
      </p:sp>
      <p:pic>
        <p:nvPicPr>
          <p:cNvPr id="37" name="Picture 36" descr="A black and white screen with white squares&#10;&#10;Description automatically generated">
            <a:extLst>
              <a:ext uri="{FF2B5EF4-FFF2-40B4-BE49-F238E27FC236}">
                <a16:creationId xmlns:a16="http://schemas.microsoft.com/office/drawing/2014/main" id="{AB0A340D-134E-01D0-A5B9-4CA62B44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94" y="1173398"/>
            <a:ext cx="7056531" cy="36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05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2400" dirty="0">
                <a:solidFill>
                  <a:schemeClr val="tx1"/>
                </a:solidFill>
              </a:rPr>
              <a:t>NARRATIVA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5993079" y="1972999"/>
            <a:ext cx="2839419" cy="2967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Dialoga com as demais personagens que encontra pelo caminho, no intuito de </a:t>
            </a:r>
            <a:r>
              <a:rPr lang="en" sz="1200" b="1" dirty="0"/>
              <a:t>procurar auxílio </a:t>
            </a:r>
            <a:r>
              <a:rPr lang="en" sz="1200" dirty="0"/>
              <a:t>para </a:t>
            </a:r>
            <a:r>
              <a:rPr lang="en" sz="1200" b="1" dirty="0"/>
              <a:t>atravessar</a:t>
            </a:r>
            <a:r>
              <a:rPr lang="en" sz="1200" dirty="0"/>
              <a:t> a passadeira da avenida e </a:t>
            </a:r>
            <a:r>
              <a:rPr lang="en" sz="1200" b="1" dirty="0"/>
              <a:t>achar uma flor</a:t>
            </a:r>
            <a:r>
              <a:rPr lang="en" sz="1200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Existe um evento traumático que liga o protagonista ao local;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Formato da narrativa em </a:t>
            </a:r>
            <a:r>
              <a:rPr lang="en" sz="1200" i="1" dirty="0"/>
              <a:t>Riches to Rags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1267" name="Google Shape;933;p37">
            <a:extLst>
              <a:ext uri="{FF2B5EF4-FFF2-40B4-BE49-F238E27FC236}">
                <a16:creationId xmlns:a16="http://schemas.microsoft.com/office/drawing/2014/main" id="{BD9EAA2B-086B-A9F9-0CFD-B1E17B3620CB}"/>
              </a:ext>
            </a:extLst>
          </p:cNvPr>
          <p:cNvSpPr/>
          <p:nvPr/>
        </p:nvSpPr>
        <p:spPr>
          <a:xfrm flipH="1">
            <a:off x="5886199" y="1383756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0"/>
                </a:moveTo>
                <a:cubicBezTo>
                  <a:pt x="98" y="0"/>
                  <a:pt x="0" y="107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7"/>
                  <a:pt x="357" y="0"/>
                  <a:pt x="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934;p37">
            <a:extLst>
              <a:ext uri="{FF2B5EF4-FFF2-40B4-BE49-F238E27FC236}">
                <a16:creationId xmlns:a16="http://schemas.microsoft.com/office/drawing/2014/main" id="{43192D2B-33EF-44C5-45CA-882CEAAA6D9D}"/>
              </a:ext>
            </a:extLst>
          </p:cNvPr>
          <p:cNvSpPr/>
          <p:nvPr/>
        </p:nvSpPr>
        <p:spPr>
          <a:xfrm flipH="1">
            <a:off x="5886199" y="1548307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3"/>
                </a:cubicBezTo>
                <a:cubicBezTo>
                  <a:pt x="0" y="358"/>
                  <a:pt x="98" y="465"/>
                  <a:pt x="223" y="465"/>
                </a:cubicBezTo>
                <a:cubicBezTo>
                  <a:pt x="357" y="465"/>
                  <a:pt x="455" y="358"/>
                  <a:pt x="455" y="233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935;p37">
            <a:extLst>
              <a:ext uri="{FF2B5EF4-FFF2-40B4-BE49-F238E27FC236}">
                <a16:creationId xmlns:a16="http://schemas.microsoft.com/office/drawing/2014/main" id="{9E995AE1-3312-31D6-D527-1369C938F135}"/>
              </a:ext>
            </a:extLst>
          </p:cNvPr>
          <p:cNvSpPr/>
          <p:nvPr/>
        </p:nvSpPr>
        <p:spPr>
          <a:xfrm flipH="1">
            <a:off x="5886199" y="1712988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and white diagram with text">
            <a:extLst>
              <a:ext uri="{FF2B5EF4-FFF2-40B4-BE49-F238E27FC236}">
                <a16:creationId xmlns:a16="http://schemas.microsoft.com/office/drawing/2014/main" id="{5A0BE83D-EEF3-9417-0EA7-11F1B5BA8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25" y="233407"/>
            <a:ext cx="4969774" cy="231973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FEFBF0F-F7F6-ABA7-9FC3-A83D3C3C9F92}"/>
              </a:ext>
            </a:extLst>
          </p:cNvPr>
          <p:cNvGrpSpPr/>
          <p:nvPr/>
        </p:nvGrpSpPr>
        <p:grpSpPr>
          <a:xfrm>
            <a:off x="76149" y="21465"/>
            <a:ext cx="6416091" cy="692552"/>
            <a:chOff x="76149" y="181485"/>
            <a:chExt cx="6416091" cy="6925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CBB178-3AC3-306C-133F-271F3DE21334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469834E-C688-355A-D96C-1C611A50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B775374-C1D1-E1F5-341E-6983F8636DC7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3AC71AD-11DE-509C-8981-8DF8F36B0E5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CA425-FA5F-CCD1-F97C-9D698623C71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FB0D3F-2C25-F530-1943-F08468C9F1C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0862B6-10FD-8D82-BD1C-120894D2E1A6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698C05E-4E67-8E61-F1C5-F92CDA59A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1" b="8235"/>
          <a:stretch/>
        </p:blipFill>
        <p:spPr>
          <a:xfrm>
            <a:off x="3820" y="2418629"/>
            <a:ext cx="4051555" cy="2568890"/>
          </a:xfrm>
          <a:prstGeom prst="rect">
            <a:avLst/>
          </a:prstGeom>
        </p:spPr>
      </p:pic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3870960" y="1341503"/>
            <a:ext cx="1961697" cy="2210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(Field, 1995) </a:t>
            </a:r>
            <a:endParaRPr sz="12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A1F92-B65F-F20E-A1D1-117A414B3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231" y="1849430"/>
            <a:ext cx="2667755" cy="1500612"/>
          </a:xfrm>
          <a:custGeom>
            <a:avLst/>
            <a:gdLst>
              <a:gd name="connsiteX0" fmla="*/ 0 w 2667755"/>
              <a:gd name="connsiteY0" fmla="*/ 0 h 1500612"/>
              <a:gd name="connsiteX1" fmla="*/ 506873 w 2667755"/>
              <a:gd name="connsiteY1" fmla="*/ 0 h 1500612"/>
              <a:gd name="connsiteX2" fmla="*/ 1013747 w 2667755"/>
              <a:gd name="connsiteY2" fmla="*/ 0 h 1500612"/>
              <a:gd name="connsiteX3" fmla="*/ 1520620 w 2667755"/>
              <a:gd name="connsiteY3" fmla="*/ 0 h 1500612"/>
              <a:gd name="connsiteX4" fmla="*/ 2000816 w 2667755"/>
              <a:gd name="connsiteY4" fmla="*/ 0 h 1500612"/>
              <a:gd name="connsiteX5" fmla="*/ 2667755 w 2667755"/>
              <a:gd name="connsiteY5" fmla="*/ 0 h 1500612"/>
              <a:gd name="connsiteX6" fmla="*/ 2667755 w 2667755"/>
              <a:gd name="connsiteY6" fmla="*/ 455186 h 1500612"/>
              <a:gd name="connsiteX7" fmla="*/ 2667755 w 2667755"/>
              <a:gd name="connsiteY7" fmla="*/ 985402 h 1500612"/>
              <a:gd name="connsiteX8" fmla="*/ 2667755 w 2667755"/>
              <a:gd name="connsiteY8" fmla="*/ 1500612 h 1500612"/>
              <a:gd name="connsiteX9" fmla="*/ 2187559 w 2667755"/>
              <a:gd name="connsiteY9" fmla="*/ 1500612 h 1500612"/>
              <a:gd name="connsiteX10" fmla="*/ 1600653 w 2667755"/>
              <a:gd name="connsiteY10" fmla="*/ 1500612 h 1500612"/>
              <a:gd name="connsiteX11" fmla="*/ 1147135 w 2667755"/>
              <a:gd name="connsiteY11" fmla="*/ 1500612 h 1500612"/>
              <a:gd name="connsiteX12" fmla="*/ 586906 w 2667755"/>
              <a:gd name="connsiteY12" fmla="*/ 1500612 h 1500612"/>
              <a:gd name="connsiteX13" fmla="*/ 0 w 2667755"/>
              <a:gd name="connsiteY13" fmla="*/ 1500612 h 1500612"/>
              <a:gd name="connsiteX14" fmla="*/ 0 w 2667755"/>
              <a:gd name="connsiteY14" fmla="*/ 1030420 h 1500612"/>
              <a:gd name="connsiteX15" fmla="*/ 0 w 2667755"/>
              <a:gd name="connsiteY15" fmla="*/ 575235 h 1500612"/>
              <a:gd name="connsiteX16" fmla="*/ 0 w 2667755"/>
              <a:gd name="connsiteY16" fmla="*/ 0 h 15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755" h="1500612" fill="none" extrusionOk="0">
                <a:moveTo>
                  <a:pt x="0" y="0"/>
                </a:moveTo>
                <a:cubicBezTo>
                  <a:pt x="211125" y="-53538"/>
                  <a:pt x="280408" y="56086"/>
                  <a:pt x="506873" y="0"/>
                </a:cubicBezTo>
                <a:cubicBezTo>
                  <a:pt x="733338" y="-56086"/>
                  <a:pt x="767166" y="1514"/>
                  <a:pt x="1013747" y="0"/>
                </a:cubicBezTo>
                <a:cubicBezTo>
                  <a:pt x="1260328" y="-1514"/>
                  <a:pt x="1287267" y="26593"/>
                  <a:pt x="1520620" y="0"/>
                </a:cubicBezTo>
                <a:cubicBezTo>
                  <a:pt x="1753973" y="-26593"/>
                  <a:pt x="1787803" y="44830"/>
                  <a:pt x="2000816" y="0"/>
                </a:cubicBezTo>
                <a:cubicBezTo>
                  <a:pt x="2213829" y="-44830"/>
                  <a:pt x="2403052" y="52135"/>
                  <a:pt x="2667755" y="0"/>
                </a:cubicBezTo>
                <a:cubicBezTo>
                  <a:pt x="2675724" y="183922"/>
                  <a:pt x="2639016" y="280679"/>
                  <a:pt x="2667755" y="455186"/>
                </a:cubicBezTo>
                <a:cubicBezTo>
                  <a:pt x="2696494" y="629693"/>
                  <a:pt x="2613193" y="743682"/>
                  <a:pt x="2667755" y="985402"/>
                </a:cubicBezTo>
                <a:cubicBezTo>
                  <a:pt x="2722317" y="1227122"/>
                  <a:pt x="2635461" y="1357273"/>
                  <a:pt x="2667755" y="1500612"/>
                </a:cubicBezTo>
                <a:cubicBezTo>
                  <a:pt x="2499198" y="1553157"/>
                  <a:pt x="2311401" y="1479081"/>
                  <a:pt x="2187559" y="1500612"/>
                </a:cubicBezTo>
                <a:cubicBezTo>
                  <a:pt x="2063717" y="1522143"/>
                  <a:pt x="1771459" y="1465399"/>
                  <a:pt x="1600653" y="1500612"/>
                </a:cubicBezTo>
                <a:cubicBezTo>
                  <a:pt x="1429847" y="1535825"/>
                  <a:pt x="1241940" y="1461483"/>
                  <a:pt x="1147135" y="1500612"/>
                </a:cubicBezTo>
                <a:cubicBezTo>
                  <a:pt x="1052330" y="1539741"/>
                  <a:pt x="743160" y="1449298"/>
                  <a:pt x="586906" y="1500612"/>
                </a:cubicBezTo>
                <a:cubicBezTo>
                  <a:pt x="430652" y="1551926"/>
                  <a:pt x="122091" y="1469271"/>
                  <a:pt x="0" y="1500612"/>
                </a:cubicBezTo>
                <a:cubicBezTo>
                  <a:pt x="-16595" y="1330403"/>
                  <a:pt x="31207" y="1134213"/>
                  <a:pt x="0" y="1030420"/>
                </a:cubicBezTo>
                <a:cubicBezTo>
                  <a:pt x="-31207" y="926627"/>
                  <a:pt x="1879" y="730055"/>
                  <a:pt x="0" y="575235"/>
                </a:cubicBezTo>
                <a:cubicBezTo>
                  <a:pt x="-1879" y="420416"/>
                  <a:pt x="11788" y="142074"/>
                  <a:pt x="0" y="0"/>
                </a:cubicBezTo>
                <a:close/>
              </a:path>
              <a:path w="2667755" h="1500612" stroke="0" extrusionOk="0">
                <a:moveTo>
                  <a:pt x="0" y="0"/>
                </a:moveTo>
                <a:cubicBezTo>
                  <a:pt x="97895" y="-1209"/>
                  <a:pt x="376137" y="32998"/>
                  <a:pt x="480196" y="0"/>
                </a:cubicBezTo>
                <a:cubicBezTo>
                  <a:pt x="584255" y="-32998"/>
                  <a:pt x="878425" y="11344"/>
                  <a:pt x="987069" y="0"/>
                </a:cubicBezTo>
                <a:cubicBezTo>
                  <a:pt x="1095713" y="-11344"/>
                  <a:pt x="1337508" y="66475"/>
                  <a:pt x="1547298" y="0"/>
                </a:cubicBezTo>
                <a:cubicBezTo>
                  <a:pt x="1757088" y="-66475"/>
                  <a:pt x="1869156" y="5173"/>
                  <a:pt x="2027494" y="0"/>
                </a:cubicBezTo>
                <a:cubicBezTo>
                  <a:pt x="2185832" y="-5173"/>
                  <a:pt x="2487164" y="13905"/>
                  <a:pt x="2667755" y="0"/>
                </a:cubicBezTo>
                <a:cubicBezTo>
                  <a:pt x="2730140" y="235764"/>
                  <a:pt x="2631229" y="414773"/>
                  <a:pt x="2667755" y="530216"/>
                </a:cubicBezTo>
                <a:cubicBezTo>
                  <a:pt x="2704281" y="645659"/>
                  <a:pt x="2639673" y="849458"/>
                  <a:pt x="2667755" y="985402"/>
                </a:cubicBezTo>
                <a:cubicBezTo>
                  <a:pt x="2695837" y="1121346"/>
                  <a:pt x="2638613" y="1284132"/>
                  <a:pt x="2667755" y="1500612"/>
                </a:cubicBezTo>
                <a:cubicBezTo>
                  <a:pt x="2434857" y="1522475"/>
                  <a:pt x="2249693" y="1471524"/>
                  <a:pt x="2134204" y="1500612"/>
                </a:cubicBezTo>
                <a:cubicBezTo>
                  <a:pt x="2018715" y="1529700"/>
                  <a:pt x="1793899" y="1460854"/>
                  <a:pt x="1547298" y="1500612"/>
                </a:cubicBezTo>
                <a:cubicBezTo>
                  <a:pt x="1300697" y="1540370"/>
                  <a:pt x="1289486" y="1455080"/>
                  <a:pt x="1093780" y="1500612"/>
                </a:cubicBezTo>
                <a:cubicBezTo>
                  <a:pt x="898074" y="1546144"/>
                  <a:pt x="752549" y="1457049"/>
                  <a:pt x="533551" y="1500612"/>
                </a:cubicBezTo>
                <a:cubicBezTo>
                  <a:pt x="314553" y="1544175"/>
                  <a:pt x="140212" y="1447735"/>
                  <a:pt x="0" y="1500612"/>
                </a:cubicBezTo>
                <a:cubicBezTo>
                  <a:pt x="-51939" y="1340325"/>
                  <a:pt x="54039" y="1167899"/>
                  <a:pt x="0" y="1045426"/>
                </a:cubicBezTo>
                <a:cubicBezTo>
                  <a:pt x="-54039" y="922953"/>
                  <a:pt x="39102" y="734260"/>
                  <a:pt x="0" y="560228"/>
                </a:cubicBezTo>
                <a:cubicBezTo>
                  <a:pt x="-39102" y="386196"/>
                  <a:pt x="59950" y="190283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7938101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4279749" y="-62004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06</a:t>
            </a:r>
            <a:br>
              <a:rPr lang="en" sz="48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CONCEITO DE JOGO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94489" y="1181341"/>
            <a:ext cx="4206908" cy="33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Género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Visual novel adventure game;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Audiência</a:t>
            </a:r>
            <a:r>
              <a:rPr lang="en-US" sz="1400" dirty="0"/>
              <a:t>: </a:t>
            </a:r>
            <a:r>
              <a:rPr lang="en-US" sz="1400" dirty="0" err="1"/>
              <a:t>maiores</a:t>
            </a:r>
            <a:r>
              <a:rPr lang="en-US" sz="1400" dirty="0"/>
              <a:t> de 18 </a:t>
            </a:r>
            <a:r>
              <a:rPr lang="en-US" sz="1400" dirty="0" err="1"/>
              <a:t>anos</a:t>
            </a:r>
            <a:r>
              <a:rPr lang="en-US" sz="1400" dirty="0"/>
              <a:t> (PEGI 18);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Plataforma</a:t>
            </a:r>
            <a:r>
              <a:rPr lang="en-US" sz="1400" dirty="0"/>
              <a:t>: </a:t>
            </a:r>
            <a:r>
              <a:rPr lang="en-US" sz="1400" dirty="0" err="1"/>
              <a:t>Computador</a:t>
            </a:r>
            <a:r>
              <a:rPr lang="en-US" sz="1400" dirty="0"/>
              <a:t>, Windows;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Perspetiva</a:t>
            </a:r>
            <a:r>
              <a:rPr lang="en-US" sz="1400" dirty="0"/>
              <a:t>: 3ª </a:t>
            </a:r>
            <a:r>
              <a:rPr lang="en-US" sz="1400" dirty="0" err="1"/>
              <a:t>pessoa</a:t>
            </a:r>
            <a:r>
              <a:rPr lang="en-US" sz="1400" dirty="0"/>
              <a:t> (</a:t>
            </a:r>
            <a:r>
              <a:rPr lang="en-US" sz="1400" dirty="0" err="1"/>
              <a:t>permitindo</a:t>
            </a:r>
            <a:r>
              <a:rPr lang="en-US" sz="1400" dirty="0"/>
              <a:t> a </a:t>
            </a:r>
            <a:r>
              <a:rPr lang="en-US" sz="1400" dirty="0" err="1"/>
              <a:t>visualização</a:t>
            </a:r>
            <a:r>
              <a:rPr lang="en-US" sz="1400" dirty="0"/>
              <a:t> do </a:t>
            </a:r>
            <a:r>
              <a:rPr lang="en-US" sz="1400" dirty="0" err="1"/>
              <a:t>protagonista</a:t>
            </a:r>
            <a:r>
              <a:rPr lang="en-US" sz="1400" dirty="0"/>
              <a:t>) – </a:t>
            </a:r>
            <a:r>
              <a:rPr lang="en-US" sz="1400" dirty="0" err="1"/>
              <a:t>perspetiva</a:t>
            </a:r>
            <a:r>
              <a:rPr lang="en-US" sz="1400" dirty="0"/>
              <a:t> </a:t>
            </a:r>
            <a:r>
              <a:rPr lang="en-US" sz="1400" dirty="0" err="1"/>
              <a:t>dimétrica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Mecânicas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Sistema de </a:t>
            </a:r>
            <a:r>
              <a:rPr lang="en-US" sz="1400" dirty="0" err="1"/>
              <a:t>apresentação</a:t>
            </a:r>
            <a:r>
              <a:rPr lang="en-US" sz="1400" dirty="0"/>
              <a:t> de </a:t>
            </a:r>
            <a:r>
              <a:rPr lang="en-US" sz="1400" dirty="0" err="1"/>
              <a:t>diálogo</a:t>
            </a:r>
            <a:r>
              <a:rPr lang="en-US" sz="1400" dirty="0"/>
              <a:t>, </a:t>
            </a:r>
            <a:r>
              <a:rPr lang="en-US" sz="1400" dirty="0" err="1"/>
              <a:t>inspeção</a:t>
            </a:r>
            <a:r>
              <a:rPr lang="en-US" sz="1400" dirty="0"/>
              <a:t> de </a:t>
            </a:r>
            <a:r>
              <a:rPr lang="en-US" sz="1400" dirty="0" err="1"/>
              <a:t>objetos</a:t>
            </a:r>
            <a:r>
              <a:rPr lang="en-US" sz="1400" dirty="0"/>
              <a:t> e </a:t>
            </a:r>
            <a:r>
              <a:rPr lang="en-US" sz="1400" dirty="0" err="1"/>
              <a:t>interação</a:t>
            </a:r>
            <a:r>
              <a:rPr lang="en-US" sz="1400" dirty="0"/>
              <a:t> com </a:t>
            </a:r>
            <a:r>
              <a:rPr lang="en-US" sz="1400" dirty="0" err="1"/>
              <a:t>personagens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Narrativa</a:t>
            </a:r>
            <a:r>
              <a:rPr lang="en-US" sz="1400" dirty="0"/>
              <a:t>: </a:t>
            </a:r>
            <a:r>
              <a:rPr lang="en-US" sz="1400" dirty="0" err="1"/>
              <a:t>centrada</a:t>
            </a:r>
            <a:r>
              <a:rPr lang="en-US" sz="1400" dirty="0"/>
              <a:t> num senhor de </a:t>
            </a:r>
            <a:r>
              <a:rPr lang="en-US" sz="1400" dirty="0" err="1"/>
              <a:t>idade</a:t>
            </a:r>
            <a:r>
              <a:rPr lang="en-US" sz="1400" dirty="0"/>
              <a:t> que </a:t>
            </a:r>
            <a:r>
              <a:rPr lang="en-US" sz="1400" dirty="0" err="1"/>
              <a:t>tivesse</a:t>
            </a:r>
            <a:r>
              <a:rPr lang="en-US" sz="1400" dirty="0"/>
              <a:t> </a:t>
            </a:r>
            <a:r>
              <a:rPr lang="en-US" sz="1400" dirty="0" err="1"/>
              <a:t>perdido</a:t>
            </a:r>
            <a:r>
              <a:rPr lang="en-US" sz="1400" dirty="0"/>
              <a:t> a </a:t>
            </a:r>
            <a:r>
              <a:rPr lang="en-US" sz="1400" dirty="0" err="1"/>
              <a:t>mulher</a:t>
            </a:r>
            <a:r>
              <a:rPr lang="en-US" sz="1400" dirty="0"/>
              <a:t>, </a:t>
            </a:r>
            <a:r>
              <a:rPr lang="en-US" sz="1400" dirty="0" err="1"/>
              <a:t>razão</a:t>
            </a:r>
            <a:r>
              <a:rPr lang="en-US" sz="1400" dirty="0"/>
              <a:t> pela qual </a:t>
            </a:r>
            <a:r>
              <a:rPr lang="en-US" sz="1400" dirty="0" err="1"/>
              <a:t>terá</a:t>
            </a:r>
            <a:r>
              <a:rPr lang="en-US" sz="1400" dirty="0"/>
              <a:t> </a:t>
            </a:r>
            <a:r>
              <a:rPr lang="en-US" sz="1400" dirty="0" err="1"/>
              <a:t>começado</a:t>
            </a:r>
            <a:r>
              <a:rPr lang="en-US" sz="1400" dirty="0"/>
              <a:t> a </a:t>
            </a:r>
            <a:r>
              <a:rPr lang="en-US" sz="1400" dirty="0" err="1"/>
              <a:t>sofrer</a:t>
            </a:r>
            <a:r>
              <a:rPr lang="en-US" sz="1400" dirty="0"/>
              <a:t> de </a:t>
            </a:r>
            <a:r>
              <a:rPr lang="en-US" sz="1400" dirty="0" err="1"/>
              <a:t>depressão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Motor de </a:t>
            </a:r>
            <a:r>
              <a:rPr lang="en-US" sz="1400" b="1" dirty="0" err="1"/>
              <a:t>jogo</a:t>
            </a:r>
            <a:r>
              <a:rPr lang="en-US" sz="1400" dirty="0"/>
              <a:t>: Unreal Engine.</a:t>
            </a:r>
          </a:p>
          <a:p>
            <a:pPr marL="0" indent="0" algn="l"/>
            <a:endParaRPr lang="en-US" sz="1400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pic>
        <p:nvPicPr>
          <p:cNvPr id="4098" name="Picture 2" descr="[animate output image]">
            <a:extLst>
              <a:ext uri="{FF2B5EF4-FFF2-40B4-BE49-F238E27FC236}">
                <a16:creationId xmlns:a16="http://schemas.microsoft.com/office/drawing/2014/main" id="{AECDC173-C1CC-001D-03C2-7FA4C779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724" y="2464522"/>
            <a:ext cx="2910390" cy="16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0FDB5-D43C-24FF-7F11-7B49EAC8A282}"/>
              </a:ext>
            </a:extLst>
          </p:cNvPr>
          <p:cNvGrpSpPr/>
          <p:nvPr/>
        </p:nvGrpSpPr>
        <p:grpSpPr>
          <a:xfrm>
            <a:off x="76149" y="181485"/>
            <a:ext cx="6416091" cy="692552"/>
            <a:chOff x="76149" y="181485"/>
            <a:chExt cx="6416091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C2F88A-20F4-732F-C71C-58431A145D48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8DA1DB0-3DB4-3DED-CEF1-2DBB59B8E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393C14-4369-3336-FD5A-8716C7B6E63E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123EFAF-5FC9-3F25-C170-59C3BC8A9321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763432-4E01-F58B-6A6C-C8A40BF2F34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7F96E-F10E-E3A4-A4E8-10F37996936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2FC00F-96DF-B406-7738-D2064340A200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17" name="Picture 16" descr="A person with a tie&#10;&#10;Description automatically generated">
            <a:extLst>
              <a:ext uri="{FF2B5EF4-FFF2-40B4-BE49-F238E27FC236}">
                <a16:creationId xmlns:a16="http://schemas.microsoft.com/office/drawing/2014/main" id="{4D2035EB-9C98-BE1B-3BF3-710F8511B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109" y="2000270"/>
            <a:ext cx="3143230" cy="3143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1815</Words>
  <Application>Microsoft Office PowerPoint</Application>
  <PresentationFormat>On-screen Show (16:9)</PresentationFormat>
  <Paragraphs>255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Montagu Slab</vt:lpstr>
      <vt:lpstr>Cambria Math</vt:lpstr>
      <vt:lpstr>Courier New</vt:lpstr>
      <vt:lpstr>Roboto Condensed Light</vt:lpstr>
      <vt:lpstr>Fira Sans</vt:lpstr>
      <vt:lpstr>Bebas Neue</vt:lpstr>
      <vt:lpstr>ADHD in Adulthood Thesis Defense by Slidesgo</vt:lpstr>
      <vt:lpstr>PERSONAGEM EMPÁTICA PARA JOGOS DIGITAIS: O CASO DO JOGO DIGITAL “onegai”  DEFESA DA DISSERTAÇÃO ANTHONY DOS SANTOS PEREIRA</vt:lpstr>
      <vt:lpstr>SUMÁRIO</vt:lpstr>
      <vt:lpstr>PROBLEMA</vt:lpstr>
      <vt:lpstr>02 QUESTÃO, OBJETIVO E METODOLOGIA DA INVESTIGAÇÃO</vt:lpstr>
      <vt:lpstr>03 ENQUADRAMENTO TEÓRICO </vt:lpstr>
      <vt:lpstr>03 ENQUADRAMENTO TEÓRICO </vt:lpstr>
      <vt:lpstr>METODOLOGIA</vt:lpstr>
      <vt:lpstr>05 NARRATIVA</vt:lpstr>
      <vt:lpstr>06 CONCEITO DE JOGO</vt:lpstr>
      <vt:lpstr>07 IMPLEMENTAÇÃO</vt:lpstr>
      <vt:lpstr>08</vt:lpstr>
      <vt:lpstr>09 PROCEDIMENTO DE AVALIAÇÃO</vt:lpstr>
      <vt:lpstr>10 CARACTERIZAÇÃO DA AMOSTRA</vt:lpstr>
      <vt:lpstr>11  RESULTADOS</vt:lpstr>
      <vt:lpstr>12 CONCLUSÕES</vt:lpstr>
      <vt:lpstr>LIMITAÇÕES E TRABALHO FUTURO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72</cp:revision>
  <dcterms:modified xsi:type="dcterms:W3CDTF">2023-12-09T23:15:59Z</dcterms:modified>
</cp:coreProperties>
</file>